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itchFamily="34" charset="0"/>
        <a:ea typeface="Majalla UI"/>
        <a:cs typeface="Majalla UI"/>
      </a:defRPr>
    </a:lvl1pPr>
    <a:lvl2pPr marL="457200" algn="r" rtl="1" fontAlgn="base">
      <a:spcBef>
        <a:spcPct val="0"/>
      </a:spcBef>
      <a:spcAft>
        <a:spcPct val="0"/>
      </a:spcAft>
      <a:defRPr kern="1200">
        <a:solidFill>
          <a:schemeClr val="tx1"/>
        </a:solidFill>
        <a:latin typeface="Arial" pitchFamily="34" charset="0"/>
        <a:ea typeface="Majalla UI"/>
        <a:cs typeface="Majalla UI"/>
      </a:defRPr>
    </a:lvl2pPr>
    <a:lvl3pPr marL="914400" algn="r" rtl="1" fontAlgn="base">
      <a:spcBef>
        <a:spcPct val="0"/>
      </a:spcBef>
      <a:spcAft>
        <a:spcPct val="0"/>
      </a:spcAft>
      <a:defRPr kern="1200">
        <a:solidFill>
          <a:schemeClr val="tx1"/>
        </a:solidFill>
        <a:latin typeface="Arial" pitchFamily="34" charset="0"/>
        <a:ea typeface="Majalla UI"/>
        <a:cs typeface="Majalla UI"/>
      </a:defRPr>
    </a:lvl3pPr>
    <a:lvl4pPr marL="1371600" algn="r" rtl="1" fontAlgn="base">
      <a:spcBef>
        <a:spcPct val="0"/>
      </a:spcBef>
      <a:spcAft>
        <a:spcPct val="0"/>
      </a:spcAft>
      <a:defRPr kern="1200">
        <a:solidFill>
          <a:schemeClr val="tx1"/>
        </a:solidFill>
        <a:latin typeface="Arial" pitchFamily="34" charset="0"/>
        <a:ea typeface="Majalla UI"/>
        <a:cs typeface="Majalla UI"/>
      </a:defRPr>
    </a:lvl4pPr>
    <a:lvl5pPr marL="1828800" algn="r" rtl="1" fontAlgn="base">
      <a:spcBef>
        <a:spcPct val="0"/>
      </a:spcBef>
      <a:spcAft>
        <a:spcPct val="0"/>
      </a:spcAft>
      <a:defRPr kern="1200">
        <a:solidFill>
          <a:schemeClr val="tx1"/>
        </a:solidFill>
        <a:latin typeface="Arial" pitchFamily="34" charset="0"/>
        <a:ea typeface="Majalla UI"/>
        <a:cs typeface="Majalla UI"/>
      </a:defRPr>
    </a:lvl5pPr>
    <a:lvl6pPr marL="2286000" algn="r" defTabSz="914400" rtl="1" eaLnBrk="1" latinLnBrk="0" hangingPunct="1">
      <a:defRPr kern="1200">
        <a:solidFill>
          <a:schemeClr val="tx1"/>
        </a:solidFill>
        <a:latin typeface="Arial" pitchFamily="34" charset="0"/>
        <a:ea typeface="Majalla UI"/>
        <a:cs typeface="Majalla UI"/>
      </a:defRPr>
    </a:lvl6pPr>
    <a:lvl7pPr marL="2743200" algn="r" defTabSz="914400" rtl="1" eaLnBrk="1" latinLnBrk="0" hangingPunct="1">
      <a:defRPr kern="1200">
        <a:solidFill>
          <a:schemeClr val="tx1"/>
        </a:solidFill>
        <a:latin typeface="Arial" pitchFamily="34" charset="0"/>
        <a:ea typeface="Majalla UI"/>
        <a:cs typeface="Majalla UI"/>
      </a:defRPr>
    </a:lvl7pPr>
    <a:lvl8pPr marL="3200400" algn="r" defTabSz="914400" rtl="1" eaLnBrk="1" latinLnBrk="0" hangingPunct="1">
      <a:defRPr kern="1200">
        <a:solidFill>
          <a:schemeClr val="tx1"/>
        </a:solidFill>
        <a:latin typeface="Arial" pitchFamily="34" charset="0"/>
        <a:ea typeface="Majalla UI"/>
        <a:cs typeface="Majalla UI"/>
      </a:defRPr>
    </a:lvl8pPr>
    <a:lvl9pPr marL="3657600" algn="r" defTabSz="914400" rtl="1" eaLnBrk="1" latinLnBrk="0" hangingPunct="1">
      <a:defRPr kern="1200">
        <a:solidFill>
          <a:schemeClr val="tx1"/>
        </a:solidFill>
        <a:latin typeface="Arial" pitchFamily="34" charset="0"/>
        <a:ea typeface="Majalla UI"/>
        <a:cs typeface="Majalla U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72" d="100"/>
          <a:sy n="72" d="100"/>
        </p:scale>
        <p:origin x="-11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fontAlgn="auto">
              <a:spcBef>
                <a:spcPts val="0"/>
              </a:spcBef>
              <a:spcAft>
                <a:spcPts val="0"/>
              </a:spcAft>
              <a:defRPr sz="1200">
                <a:latin typeface="+mn-lt"/>
                <a:ea typeface="+mn-ea"/>
                <a:cs typeface="+mn-cs"/>
              </a:defRPr>
            </a:lvl1pPr>
          </a:lstStyle>
          <a:p>
            <a:pPr>
              <a:defRPr/>
            </a:pPr>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fontAlgn="auto">
              <a:spcBef>
                <a:spcPts val="0"/>
              </a:spcBef>
              <a:spcAft>
                <a:spcPts val="0"/>
              </a:spcAft>
              <a:defRPr sz="1200">
                <a:latin typeface="+mn-lt"/>
                <a:ea typeface="+mn-ea"/>
                <a:cs typeface="+mn-cs"/>
              </a:defRPr>
            </a:lvl1pPr>
          </a:lstStyle>
          <a:p>
            <a:pPr>
              <a:defRPr/>
            </a:pPr>
            <a:fld id="{34F3C28D-CDA7-420D-8025-FDD4B77C13EE}" type="datetimeFigureOut">
              <a:rPr lang="ar-SA"/>
              <a:pPr>
                <a:defRPr/>
              </a:pPr>
              <a:t>07/04/31</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ar-SA" noProof="0" smtClean="0"/>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noProof="0" smtClean="0"/>
              <a:t>انقر لتحرير أنماط النص الرئيسي</a:t>
            </a:r>
          </a:p>
          <a:p>
            <a:pPr lvl="1"/>
            <a:r>
              <a:rPr lang="ar-SA" noProof="0" smtClean="0"/>
              <a:t>المستوى الثاني</a:t>
            </a:r>
          </a:p>
          <a:p>
            <a:pPr lvl="2"/>
            <a:r>
              <a:rPr lang="ar-SA" noProof="0" smtClean="0"/>
              <a:t>المستوى الثالث</a:t>
            </a:r>
          </a:p>
          <a:p>
            <a:pPr lvl="3"/>
            <a:r>
              <a:rPr lang="ar-SA" noProof="0" smtClean="0"/>
              <a:t>المستوى الرابع</a:t>
            </a:r>
          </a:p>
          <a:p>
            <a:pPr lvl="4"/>
            <a:r>
              <a:rPr lang="ar-SA" noProof="0" smtClean="0"/>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fontAlgn="auto">
              <a:spcBef>
                <a:spcPts val="0"/>
              </a:spcBef>
              <a:spcAft>
                <a:spcPts val="0"/>
              </a:spcAft>
              <a:defRPr sz="1200">
                <a:latin typeface="+mn-lt"/>
                <a:ea typeface="+mn-ea"/>
                <a:cs typeface="+mn-cs"/>
              </a:defRPr>
            </a:lvl1pPr>
          </a:lstStyle>
          <a:p>
            <a:pPr>
              <a:defRPr/>
            </a:pPr>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fontAlgn="auto">
              <a:spcBef>
                <a:spcPts val="0"/>
              </a:spcBef>
              <a:spcAft>
                <a:spcPts val="0"/>
              </a:spcAft>
              <a:defRPr sz="1200">
                <a:latin typeface="+mn-lt"/>
                <a:ea typeface="+mn-ea"/>
                <a:cs typeface="+mn-cs"/>
              </a:defRPr>
            </a:lvl1pPr>
          </a:lstStyle>
          <a:p>
            <a:pPr>
              <a:defRPr/>
            </a:pPr>
            <a:fld id="{6AD05BEB-B031-48C6-85D4-4D967F247079}" type="slidenum">
              <a:rPr lang="ar-SA"/>
              <a:pPr>
                <a:defRPr/>
              </a:pPr>
              <a:t>‹#›</a:t>
            </a:fld>
            <a:endParaRPr lang="ar-SA"/>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عنصر نائب لصورة الشريحة 1"/>
          <p:cNvSpPr>
            <a:spLocks noGrp="1" noRot="1" noChangeAspect="1" noTextEdit="1"/>
          </p:cNvSpPr>
          <p:nvPr>
            <p:ph type="sldImg"/>
          </p:nvPr>
        </p:nvSpPr>
        <p:spPr bwMode="auto">
          <a:noFill/>
          <a:ln>
            <a:solidFill>
              <a:srgbClr val="000000"/>
            </a:solidFill>
            <a:miter lim="800000"/>
            <a:headEnd/>
            <a:tailEnd/>
          </a:ln>
        </p:spPr>
      </p:sp>
      <p:sp>
        <p:nvSpPr>
          <p:cNvPr id="30723" name="عنصر نائب للملاحظات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cs typeface="Arial" pitchFamily="34" charset="0"/>
              </a:rPr>
              <a:t>More </a:t>
            </a:r>
            <a:endParaRPr lang="ar-SA" smtClean="0"/>
          </a:p>
        </p:txBody>
      </p:sp>
      <p:sp>
        <p:nvSpPr>
          <p:cNvPr id="18436" name="عنصر نائب لرقم الشريحة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pPr>
            <a:fld id="{29509E7C-7EE7-4DCF-BEA5-1D999D281066}" type="slidenum">
              <a:rPr lang="ar-SA" smtClean="0">
                <a:ea typeface="Majalla UI"/>
                <a:cs typeface="Majalla UI"/>
              </a:rPr>
              <a:pPr fontAlgn="base">
                <a:spcBef>
                  <a:spcPct val="0"/>
                </a:spcBef>
                <a:spcAft>
                  <a:spcPct val="0"/>
                </a:spcAft>
              </a:pPr>
              <a:t>4</a:t>
            </a:fld>
            <a:endParaRPr lang="ar-SA" smtClean="0">
              <a:ea typeface="Majalla UI"/>
              <a:cs typeface="Majalla UI"/>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ar-SA" smtClean="0"/>
              <a:t>انقر لتحرير نمط العنوان الرئيسي</a:t>
            </a:r>
            <a:endParaRPr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smtClean="0"/>
              <a:t>انقر لتحرير نمط العنوان الثانوي الرئيسي</a:t>
            </a:r>
            <a:endParaRPr lang="en-US"/>
          </a:p>
        </p:txBody>
      </p:sp>
      <p:sp>
        <p:nvSpPr>
          <p:cNvPr id="4" name="عنصر نائب للتاريخ 29"/>
          <p:cNvSpPr>
            <a:spLocks noGrp="1"/>
          </p:cNvSpPr>
          <p:nvPr>
            <p:ph type="dt" sz="half" idx="10"/>
          </p:nvPr>
        </p:nvSpPr>
        <p:spPr/>
        <p:txBody>
          <a:bodyPr/>
          <a:lstStyle>
            <a:lvl1pPr>
              <a:defRPr/>
            </a:lvl1pPr>
          </a:lstStyle>
          <a:p>
            <a:pPr>
              <a:defRPr/>
            </a:pPr>
            <a:fld id="{2766C068-9FA7-4A75-A319-95DD70C01629}" type="datetimeFigureOut">
              <a:rPr lang="ar-SA"/>
              <a:pPr>
                <a:defRPr/>
              </a:pPr>
              <a:t>07/04/31</a:t>
            </a:fld>
            <a:endParaRPr lang="ar-SA"/>
          </a:p>
        </p:txBody>
      </p:sp>
      <p:sp>
        <p:nvSpPr>
          <p:cNvPr id="5" name="عنصر نائب للتذييل 18"/>
          <p:cNvSpPr>
            <a:spLocks noGrp="1"/>
          </p:cNvSpPr>
          <p:nvPr>
            <p:ph type="ftr" sz="quarter" idx="11"/>
          </p:nvPr>
        </p:nvSpPr>
        <p:spPr/>
        <p:txBody>
          <a:bodyPr/>
          <a:lstStyle>
            <a:lvl1pPr>
              <a:defRPr/>
            </a:lvl1pPr>
          </a:lstStyle>
          <a:p>
            <a:pPr>
              <a:defRPr/>
            </a:pPr>
            <a:endParaRPr lang="ar-SA"/>
          </a:p>
        </p:txBody>
      </p:sp>
      <p:sp>
        <p:nvSpPr>
          <p:cNvPr id="6" name="عنصر نائب لرقم الشريحة 26"/>
          <p:cNvSpPr>
            <a:spLocks noGrp="1"/>
          </p:cNvSpPr>
          <p:nvPr>
            <p:ph type="sldNum" sz="quarter" idx="12"/>
          </p:nvPr>
        </p:nvSpPr>
        <p:spPr/>
        <p:txBody>
          <a:bodyPr/>
          <a:lstStyle>
            <a:lvl1pPr>
              <a:defRPr/>
            </a:lvl1pPr>
          </a:lstStyle>
          <a:p>
            <a:pPr>
              <a:defRPr/>
            </a:pPr>
            <a:fld id="{02E20B02-E8CB-466B-8C77-A05A102AA9D6}"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D5A121D4-E557-40BC-AC2F-ADA3F7B5CFCC}" type="datetimeFigureOut">
              <a:rPr lang="ar-SA"/>
              <a:pPr>
                <a:defRPr/>
              </a:pPr>
              <a:t>07/04/31</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F79FBF11-D51D-4210-8BF7-6BE49B15D32F}" type="slidenum">
              <a:rPr lang="ar-SA"/>
              <a:pPr>
                <a:defRPr/>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F5EF5318-59D7-4EB4-B938-2EA2AA0F31B1}" type="datetimeFigureOut">
              <a:rPr lang="ar-SA"/>
              <a:pPr>
                <a:defRPr/>
              </a:pPr>
              <a:t>07/04/31</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00A4C2F0-CBA7-465A-A225-527D95703730}" type="slidenum">
              <a:rPr lang="ar-SA"/>
              <a:pPr>
                <a:defRPr/>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EDC2D451-34F1-4616-A22A-3C0C902030D5}" type="datetimeFigureOut">
              <a:rPr lang="ar-SA"/>
              <a:pPr>
                <a:defRPr/>
              </a:pPr>
              <a:t>07/04/31</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94335B84-8D94-49B8-8B24-181945C85001}" type="slidenum">
              <a:rPr lang="ar-SA"/>
              <a:pPr>
                <a:defRPr/>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fld id="{2D0BE39E-C982-416B-8F80-2B9109B17749}" type="datetimeFigureOut">
              <a:rPr lang="ar-SA"/>
              <a:pPr>
                <a:defRPr/>
              </a:pPr>
              <a:t>07/04/31</a:t>
            </a:fld>
            <a:endParaRPr lang="ar-SA"/>
          </a:p>
        </p:txBody>
      </p:sp>
      <p:sp>
        <p:nvSpPr>
          <p:cNvPr id="5" name="عنصر نائب للتذييل 4"/>
          <p:cNvSpPr>
            <a:spLocks noGrp="1"/>
          </p:cNvSpPr>
          <p:nvPr>
            <p:ph type="ftr" sz="quarter" idx="11"/>
          </p:nvPr>
        </p:nvSpPr>
        <p:spPr/>
        <p:txBody>
          <a:bodyPr/>
          <a:lstStyle>
            <a:lvl1pPr>
              <a:defRPr/>
            </a:lvl1pPr>
          </a:lstStyle>
          <a:p>
            <a:pPr>
              <a:defRPr/>
            </a:pPr>
            <a:endParaRPr lang="ar-SA"/>
          </a:p>
        </p:txBody>
      </p:sp>
      <p:sp>
        <p:nvSpPr>
          <p:cNvPr id="6" name="عنصر نائب لرقم الشريحة 5"/>
          <p:cNvSpPr>
            <a:spLocks noGrp="1"/>
          </p:cNvSpPr>
          <p:nvPr>
            <p:ph type="sldNum" sz="quarter" idx="12"/>
          </p:nvPr>
        </p:nvSpPr>
        <p:spPr/>
        <p:txBody>
          <a:bodyPr/>
          <a:lstStyle>
            <a:lvl1pPr>
              <a:defRPr/>
            </a:lvl1pPr>
          </a:lstStyle>
          <a:p>
            <a:pPr>
              <a:defRPr/>
            </a:pPr>
            <a:fld id="{9279639E-EEB6-46E1-B637-E86F3BC5BEC1}"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9"/>
          <p:cNvSpPr>
            <a:spLocks noGrp="1"/>
          </p:cNvSpPr>
          <p:nvPr>
            <p:ph type="dt" sz="half" idx="10"/>
          </p:nvPr>
        </p:nvSpPr>
        <p:spPr/>
        <p:txBody>
          <a:bodyPr/>
          <a:lstStyle>
            <a:lvl1pPr>
              <a:defRPr/>
            </a:lvl1pPr>
          </a:lstStyle>
          <a:p>
            <a:pPr>
              <a:defRPr/>
            </a:pPr>
            <a:fld id="{4C10FB65-B8CD-4945-AA15-0167F9CF948D}" type="datetimeFigureOut">
              <a:rPr lang="ar-SA"/>
              <a:pPr>
                <a:defRPr/>
              </a:pPr>
              <a:t>07/04/31</a:t>
            </a:fld>
            <a:endParaRPr lang="ar-SA"/>
          </a:p>
        </p:txBody>
      </p:sp>
      <p:sp>
        <p:nvSpPr>
          <p:cNvPr id="6" name="عنصر نائب للتذييل 21"/>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p:cNvSpPr>
            <a:spLocks noGrp="1"/>
          </p:cNvSpPr>
          <p:nvPr>
            <p:ph type="sldNum" sz="quarter" idx="12"/>
          </p:nvPr>
        </p:nvSpPr>
        <p:spPr/>
        <p:txBody>
          <a:bodyPr/>
          <a:lstStyle>
            <a:lvl1pPr>
              <a:defRPr/>
            </a:lvl1pPr>
          </a:lstStyle>
          <a:p>
            <a:pPr>
              <a:defRPr/>
            </a:pPr>
            <a:fld id="{FE15E591-8F4F-4206-BD5C-3F8046F5AD12}" type="slidenum">
              <a:rPr lang="ar-SA"/>
              <a:pPr>
                <a:defRPr/>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9"/>
          <p:cNvSpPr>
            <a:spLocks noGrp="1"/>
          </p:cNvSpPr>
          <p:nvPr>
            <p:ph type="dt" sz="half" idx="10"/>
          </p:nvPr>
        </p:nvSpPr>
        <p:spPr/>
        <p:txBody>
          <a:bodyPr/>
          <a:lstStyle>
            <a:lvl1pPr>
              <a:defRPr/>
            </a:lvl1pPr>
          </a:lstStyle>
          <a:p>
            <a:pPr>
              <a:defRPr/>
            </a:pPr>
            <a:fld id="{1E31AA2F-A515-4CD7-A977-3FD524C9373C}" type="datetimeFigureOut">
              <a:rPr lang="ar-SA"/>
              <a:pPr>
                <a:defRPr/>
              </a:pPr>
              <a:t>07/04/31</a:t>
            </a:fld>
            <a:endParaRPr lang="ar-SA"/>
          </a:p>
        </p:txBody>
      </p:sp>
      <p:sp>
        <p:nvSpPr>
          <p:cNvPr id="8" name="عنصر نائب للتذييل 21"/>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p:cNvSpPr>
            <a:spLocks noGrp="1"/>
          </p:cNvSpPr>
          <p:nvPr>
            <p:ph type="sldNum" sz="quarter" idx="12"/>
          </p:nvPr>
        </p:nvSpPr>
        <p:spPr/>
        <p:txBody>
          <a:bodyPr/>
          <a:lstStyle>
            <a:lvl1pPr>
              <a:defRPr/>
            </a:lvl1pPr>
          </a:lstStyle>
          <a:p>
            <a:pPr>
              <a:defRPr/>
            </a:pPr>
            <a:fld id="{53EC2D0D-147D-4243-9BDE-A0AAD4F3F6E3}" type="slidenum">
              <a:rPr lang="ar-SA"/>
              <a:pPr>
                <a:defRPr/>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ar-SA" smtClean="0"/>
              <a:t>انقر لتحرير نمط العنوان الرئيسي</a:t>
            </a:r>
            <a:endParaRPr lang="en-US"/>
          </a:p>
        </p:txBody>
      </p:sp>
      <p:sp>
        <p:nvSpPr>
          <p:cNvPr id="3" name="عنصر نائب للتاريخ 9"/>
          <p:cNvSpPr>
            <a:spLocks noGrp="1"/>
          </p:cNvSpPr>
          <p:nvPr>
            <p:ph type="dt" sz="half" idx="10"/>
          </p:nvPr>
        </p:nvSpPr>
        <p:spPr/>
        <p:txBody>
          <a:bodyPr/>
          <a:lstStyle>
            <a:lvl1pPr>
              <a:defRPr/>
            </a:lvl1pPr>
          </a:lstStyle>
          <a:p>
            <a:pPr>
              <a:defRPr/>
            </a:pPr>
            <a:fld id="{A9FBF01F-38FB-4FBA-B8F8-F9CAA44E2EF0}" type="datetimeFigureOut">
              <a:rPr lang="ar-SA"/>
              <a:pPr>
                <a:defRPr/>
              </a:pPr>
              <a:t>07/04/31</a:t>
            </a:fld>
            <a:endParaRPr lang="ar-SA"/>
          </a:p>
        </p:txBody>
      </p:sp>
      <p:sp>
        <p:nvSpPr>
          <p:cNvPr id="4" name="عنصر نائب للتذييل 21"/>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p:cNvSpPr>
            <a:spLocks noGrp="1"/>
          </p:cNvSpPr>
          <p:nvPr>
            <p:ph type="sldNum" sz="quarter" idx="12"/>
          </p:nvPr>
        </p:nvSpPr>
        <p:spPr/>
        <p:txBody>
          <a:bodyPr/>
          <a:lstStyle>
            <a:lvl1pPr>
              <a:defRPr/>
            </a:lvl1pPr>
          </a:lstStyle>
          <a:p>
            <a:pPr>
              <a:defRPr/>
            </a:pPr>
            <a:fld id="{62B76413-4058-45AC-815F-A71AD8397129}" type="slidenum">
              <a:rPr lang="ar-SA"/>
              <a:pPr>
                <a:defRPr/>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9"/>
          <p:cNvSpPr>
            <a:spLocks noGrp="1"/>
          </p:cNvSpPr>
          <p:nvPr>
            <p:ph type="dt" sz="half" idx="10"/>
          </p:nvPr>
        </p:nvSpPr>
        <p:spPr/>
        <p:txBody>
          <a:bodyPr/>
          <a:lstStyle>
            <a:lvl1pPr>
              <a:defRPr/>
            </a:lvl1pPr>
          </a:lstStyle>
          <a:p>
            <a:pPr>
              <a:defRPr/>
            </a:pPr>
            <a:fld id="{CD690B0E-0268-4F60-8192-7BA7300AF73A}" type="datetimeFigureOut">
              <a:rPr lang="ar-SA"/>
              <a:pPr>
                <a:defRPr/>
              </a:pPr>
              <a:t>07/04/31</a:t>
            </a:fld>
            <a:endParaRPr lang="ar-SA"/>
          </a:p>
        </p:txBody>
      </p:sp>
      <p:sp>
        <p:nvSpPr>
          <p:cNvPr id="3" name="عنصر نائب للتذييل 21"/>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p:cNvSpPr>
            <a:spLocks noGrp="1"/>
          </p:cNvSpPr>
          <p:nvPr>
            <p:ph type="sldNum" sz="quarter" idx="12"/>
          </p:nvPr>
        </p:nvSpPr>
        <p:spPr/>
        <p:txBody>
          <a:bodyPr/>
          <a:lstStyle>
            <a:lvl1pPr>
              <a:defRPr/>
            </a:lvl1pPr>
          </a:lstStyle>
          <a:p>
            <a:pPr>
              <a:defRPr/>
            </a:pPr>
            <a:fld id="{30216D1A-C593-4206-AFC0-90A0092D396F}" type="slidenum">
              <a:rPr lang="ar-SA"/>
              <a:pPr>
                <a:defRPr/>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ar-SA" smtClean="0"/>
              <a:t>انقر لتحرير نمط العنوان الرئيسي</a:t>
            </a:r>
            <a:endParaRPr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9"/>
          <p:cNvSpPr>
            <a:spLocks noGrp="1"/>
          </p:cNvSpPr>
          <p:nvPr>
            <p:ph type="dt" sz="half" idx="10"/>
          </p:nvPr>
        </p:nvSpPr>
        <p:spPr/>
        <p:txBody>
          <a:bodyPr/>
          <a:lstStyle>
            <a:lvl1pPr>
              <a:defRPr/>
            </a:lvl1pPr>
          </a:lstStyle>
          <a:p>
            <a:pPr>
              <a:defRPr/>
            </a:pPr>
            <a:fld id="{D097F65B-AF8A-4C32-B7BF-CCC606B75AEF}" type="datetimeFigureOut">
              <a:rPr lang="ar-SA"/>
              <a:pPr>
                <a:defRPr/>
              </a:pPr>
              <a:t>07/04/31</a:t>
            </a:fld>
            <a:endParaRPr lang="ar-SA"/>
          </a:p>
        </p:txBody>
      </p:sp>
      <p:sp>
        <p:nvSpPr>
          <p:cNvPr id="6" name="عنصر نائب للتذييل 21"/>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p:cNvSpPr>
            <a:spLocks noGrp="1"/>
          </p:cNvSpPr>
          <p:nvPr>
            <p:ph type="sldNum" sz="quarter" idx="12"/>
          </p:nvPr>
        </p:nvSpPr>
        <p:spPr/>
        <p:txBody>
          <a:bodyPr/>
          <a:lstStyle>
            <a:lvl1pPr>
              <a:defRPr/>
            </a:lvl1pPr>
          </a:lstStyle>
          <a:p>
            <a:pPr>
              <a:defRPr/>
            </a:pPr>
            <a:fld id="{EC7BC4D5-998D-43C8-AE4E-5B03856E5A27}" type="slidenum">
              <a:rPr lang="ar-SA"/>
              <a:pPr>
                <a:defRPr/>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5" name="مستطيل ذو زاوية واحدة مخدوشة ودائرية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مثلث قائم الزاوية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شكل حر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ea typeface="+mn-ea"/>
              <a:cs typeface="+mn-cs"/>
            </a:endParaRPr>
          </a:p>
        </p:txBody>
      </p:sp>
      <p:sp>
        <p:nvSpPr>
          <p:cNvPr id="8" name="شكل حر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ea typeface="+mn-ea"/>
              <a:cs typeface="+mn-cs"/>
            </a:endParaRPr>
          </a:p>
        </p:txBody>
      </p:sp>
      <p:sp>
        <p:nvSpPr>
          <p:cNvPr id="2" name="عنوان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ar-SA" smtClean="0"/>
              <a:t>انقر لتحرير نمط العنوان الرئيسي</a:t>
            </a:r>
            <a:endParaRPr lang="en-US"/>
          </a:p>
        </p:txBody>
      </p:sp>
      <p:sp>
        <p:nvSpPr>
          <p:cNvPr id="4" name="عنصر نائب للنص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ar-SA" smtClean="0"/>
              <a:t>انقر لتحرير أنماط النص الرئيسي</a:t>
            </a:r>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ar-SA" noProof="0" smtClean="0"/>
              <a:t>انقر فوق الرمز لإضافة صورة</a:t>
            </a:r>
            <a:endParaRPr lang="en-US" noProof="0" dirty="0"/>
          </a:p>
        </p:txBody>
      </p:sp>
      <p:sp>
        <p:nvSpPr>
          <p:cNvPr id="9" name="عنصر نائب للتاريخ 4"/>
          <p:cNvSpPr>
            <a:spLocks noGrp="1"/>
          </p:cNvSpPr>
          <p:nvPr>
            <p:ph type="dt" sz="half" idx="10"/>
          </p:nvPr>
        </p:nvSpPr>
        <p:spPr/>
        <p:txBody>
          <a:bodyPr/>
          <a:lstStyle>
            <a:lvl1pPr>
              <a:defRPr/>
            </a:lvl1pPr>
          </a:lstStyle>
          <a:p>
            <a:pPr>
              <a:defRPr/>
            </a:pPr>
            <a:fld id="{EF7AEB4B-27EF-4BAD-9E3D-0597E4528E39}" type="datetimeFigureOut">
              <a:rPr lang="ar-SA"/>
              <a:pPr>
                <a:defRPr/>
              </a:pPr>
              <a:t>07/04/31</a:t>
            </a:fld>
            <a:endParaRPr lang="ar-SA"/>
          </a:p>
        </p:txBody>
      </p:sp>
      <p:sp>
        <p:nvSpPr>
          <p:cNvPr id="10" name="عنصر نائب للتذييل 5"/>
          <p:cNvSpPr>
            <a:spLocks noGrp="1"/>
          </p:cNvSpPr>
          <p:nvPr>
            <p:ph type="ftr" sz="quarter" idx="11"/>
          </p:nvPr>
        </p:nvSpPr>
        <p:spPr/>
        <p:txBody>
          <a:bodyPr/>
          <a:lstStyle>
            <a:lvl1pPr>
              <a:defRPr/>
            </a:lvl1pPr>
          </a:lstStyle>
          <a:p>
            <a:pPr>
              <a:defRPr/>
            </a:pPr>
            <a:endParaRPr lang="ar-SA"/>
          </a:p>
        </p:txBody>
      </p:sp>
      <p:sp>
        <p:nvSpPr>
          <p:cNvPr id="11" name="عنصر نائب لرقم الشريحة 6"/>
          <p:cNvSpPr>
            <a:spLocks noGrp="1"/>
          </p:cNvSpPr>
          <p:nvPr>
            <p:ph type="sldNum" sz="quarter" idx="12"/>
          </p:nvPr>
        </p:nvSpPr>
        <p:spPr>
          <a:xfrm>
            <a:off x="8077200" y="6356350"/>
            <a:ext cx="609600" cy="365125"/>
          </a:xfrm>
        </p:spPr>
        <p:txBody>
          <a:bodyPr/>
          <a:lstStyle>
            <a:lvl1pPr>
              <a:defRPr/>
            </a:lvl1pPr>
          </a:lstStyle>
          <a:p>
            <a:pPr>
              <a:defRPr/>
            </a:pPr>
            <a:fld id="{A74F5A28-3611-4D62-8F3C-88C784D5F76F}" type="slidenum">
              <a:rPr lang="ar-SA"/>
              <a:pPr>
                <a:defRPr/>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ea typeface="+mn-ea"/>
              <a:cs typeface="+mn-cs"/>
            </a:endParaRPr>
          </a:p>
        </p:txBody>
      </p:sp>
      <p:sp>
        <p:nvSpPr>
          <p:cNvPr id="8" name="شكل حر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ea typeface="+mn-ea"/>
              <a:cs typeface="+mn-cs"/>
            </a:endParaRPr>
          </a:p>
        </p:txBody>
      </p:sp>
      <p:sp>
        <p:nvSpPr>
          <p:cNvPr id="1028" name="عنصر نائب للعنوان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ar-SA" smtClean="0"/>
              <a:t>انقر لتحرير نمط العنوان الرئيسي</a:t>
            </a:r>
          </a:p>
        </p:txBody>
      </p:sp>
      <p:sp>
        <p:nvSpPr>
          <p:cNvPr id="1029" name="عنصر نائب للنص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ea typeface="+mn-ea"/>
                <a:cs typeface="+mn-cs"/>
              </a:defRPr>
            </a:lvl1pPr>
          </a:lstStyle>
          <a:p>
            <a:pPr>
              <a:defRPr/>
            </a:pPr>
            <a:fld id="{9C6F13F2-1D1D-48FE-9E3B-AFECDF0F7A9A}" type="datetimeFigureOut">
              <a:rPr lang="ar-SA"/>
              <a:pPr>
                <a:defRPr/>
              </a:pPr>
              <a:t>07/04/31</a:t>
            </a:fld>
            <a:endParaRPr lang="ar-SA"/>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ea typeface="+mn-ea"/>
                <a:cs typeface="+mn-cs"/>
              </a:defRPr>
            </a:lvl1pPr>
          </a:lstStyle>
          <a:p>
            <a:pPr>
              <a:defRPr/>
            </a:pPr>
            <a:endParaRPr lang="ar-SA"/>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ea typeface="+mn-ea"/>
                <a:cs typeface="+mn-cs"/>
              </a:defRPr>
            </a:lvl1pPr>
          </a:lstStyle>
          <a:p>
            <a:pPr>
              <a:defRPr/>
            </a:pPr>
            <a:fld id="{28B113A0-C138-4135-B288-82F9AC37474A}" type="slidenum">
              <a:rPr lang="ar-SA"/>
              <a:pPr>
                <a:defRPr/>
              </a:pPr>
              <a:t>‹#›</a:t>
            </a:fld>
            <a:endParaRPr lang="ar-SA"/>
          </a:p>
        </p:txBody>
      </p:sp>
      <p:grpSp>
        <p:nvGrpSpPr>
          <p:cNvPr id="1033" name="مجموعة 1"/>
          <p:cNvGrpSpPr>
            <a:grpSpLocks/>
          </p:cNvGrpSpPr>
          <p:nvPr/>
        </p:nvGrpSpPr>
        <p:grpSpPr bwMode="auto">
          <a:xfrm>
            <a:off x="-19050" y="203200"/>
            <a:ext cx="9180513" cy="647700"/>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grpSp>
    </p:spTree>
  </p:cSld>
  <p:clrMap bg1="lt1" tx1="dk1" bg2="lt2" tx2="dk2" accent1="accent1" accent2="accent2" accent3="accent3" accent4="accent4" accent5="accent5" accent6="accent6" hlink="hlink" folHlink="folHlink"/>
  <p:sldLayoutIdLst>
    <p:sldLayoutId id="2147483795" r:id="rId1"/>
    <p:sldLayoutId id="2147483787" r:id="rId2"/>
    <p:sldLayoutId id="2147483796" r:id="rId3"/>
    <p:sldLayoutId id="2147483788" r:id="rId4"/>
    <p:sldLayoutId id="2147483789" r:id="rId5"/>
    <p:sldLayoutId id="2147483790" r:id="rId6"/>
    <p:sldLayoutId id="2147483791" r:id="rId7"/>
    <p:sldLayoutId id="2147483792" r:id="rId8"/>
    <p:sldLayoutId id="2147483797" r:id="rId9"/>
    <p:sldLayoutId id="2147483793" r:id="rId10"/>
    <p:sldLayoutId id="2147483794" r:id="rId11"/>
  </p:sldLayoutIdLst>
  <p:txStyles>
    <p:titleStyle>
      <a:lvl1pPr algn="l" rtl="1" eaLnBrk="0" fontAlgn="base" hangingPunct="0">
        <a:spcBef>
          <a:spcPct val="0"/>
        </a:spcBef>
        <a:spcAft>
          <a:spcPct val="0"/>
        </a:spcAft>
        <a:defRPr sz="5000" kern="1200">
          <a:solidFill>
            <a:schemeClr val="tx2"/>
          </a:solidFill>
          <a:latin typeface="+mj-lt"/>
          <a:ea typeface="+mj-ea"/>
          <a:cs typeface="+mj-cs"/>
        </a:defRPr>
      </a:lvl1pPr>
      <a:lvl2pPr algn="l" rtl="1" eaLnBrk="0" fontAlgn="base" hangingPunct="0">
        <a:spcBef>
          <a:spcPct val="0"/>
        </a:spcBef>
        <a:spcAft>
          <a:spcPct val="0"/>
        </a:spcAft>
        <a:defRPr sz="5000">
          <a:solidFill>
            <a:schemeClr val="tx2"/>
          </a:solidFill>
          <a:latin typeface="Calibri" pitchFamily="34" charset="0"/>
          <a:cs typeface="Traditional Arabic" pitchFamily="2" charset="-78"/>
        </a:defRPr>
      </a:lvl2pPr>
      <a:lvl3pPr algn="l" rtl="1" eaLnBrk="0" fontAlgn="base" hangingPunct="0">
        <a:spcBef>
          <a:spcPct val="0"/>
        </a:spcBef>
        <a:spcAft>
          <a:spcPct val="0"/>
        </a:spcAft>
        <a:defRPr sz="5000">
          <a:solidFill>
            <a:schemeClr val="tx2"/>
          </a:solidFill>
          <a:latin typeface="Calibri" pitchFamily="34" charset="0"/>
          <a:cs typeface="Traditional Arabic" pitchFamily="2" charset="-78"/>
        </a:defRPr>
      </a:lvl3pPr>
      <a:lvl4pPr algn="l" rtl="1" eaLnBrk="0" fontAlgn="base" hangingPunct="0">
        <a:spcBef>
          <a:spcPct val="0"/>
        </a:spcBef>
        <a:spcAft>
          <a:spcPct val="0"/>
        </a:spcAft>
        <a:defRPr sz="5000">
          <a:solidFill>
            <a:schemeClr val="tx2"/>
          </a:solidFill>
          <a:latin typeface="Calibri" pitchFamily="34" charset="0"/>
          <a:cs typeface="Traditional Arabic" pitchFamily="2" charset="-78"/>
        </a:defRPr>
      </a:lvl4pPr>
      <a:lvl5pPr algn="l" rtl="1" eaLnBrk="0" fontAlgn="base" hangingPunct="0">
        <a:spcBef>
          <a:spcPct val="0"/>
        </a:spcBef>
        <a:spcAft>
          <a:spcPct val="0"/>
        </a:spcAft>
        <a:defRPr sz="5000">
          <a:solidFill>
            <a:schemeClr val="tx2"/>
          </a:solidFill>
          <a:latin typeface="Calibri" pitchFamily="34" charset="0"/>
          <a:cs typeface="Traditional Arabic" pitchFamily="2" charset="-78"/>
        </a:defRPr>
      </a:lvl5pPr>
      <a:lvl6pPr marL="457200" algn="l" rtl="1" fontAlgn="base">
        <a:spcBef>
          <a:spcPct val="0"/>
        </a:spcBef>
        <a:spcAft>
          <a:spcPct val="0"/>
        </a:spcAft>
        <a:defRPr sz="5000">
          <a:solidFill>
            <a:schemeClr val="tx2"/>
          </a:solidFill>
          <a:latin typeface="Calibri" pitchFamily="34" charset="0"/>
          <a:cs typeface="Traditional Arabic" pitchFamily="2" charset="-78"/>
        </a:defRPr>
      </a:lvl6pPr>
      <a:lvl7pPr marL="914400" algn="l" rtl="1" fontAlgn="base">
        <a:spcBef>
          <a:spcPct val="0"/>
        </a:spcBef>
        <a:spcAft>
          <a:spcPct val="0"/>
        </a:spcAft>
        <a:defRPr sz="5000">
          <a:solidFill>
            <a:schemeClr val="tx2"/>
          </a:solidFill>
          <a:latin typeface="Calibri" pitchFamily="34" charset="0"/>
          <a:cs typeface="Traditional Arabic" pitchFamily="2" charset="-78"/>
        </a:defRPr>
      </a:lvl7pPr>
      <a:lvl8pPr marL="1371600" algn="l" rtl="1" fontAlgn="base">
        <a:spcBef>
          <a:spcPct val="0"/>
        </a:spcBef>
        <a:spcAft>
          <a:spcPct val="0"/>
        </a:spcAft>
        <a:defRPr sz="5000">
          <a:solidFill>
            <a:schemeClr val="tx2"/>
          </a:solidFill>
          <a:latin typeface="Calibri" pitchFamily="34" charset="0"/>
          <a:cs typeface="Traditional Arabic" pitchFamily="2" charset="-78"/>
        </a:defRPr>
      </a:lvl8pPr>
      <a:lvl9pPr marL="1828800" algn="l" rtl="1" fontAlgn="base">
        <a:spcBef>
          <a:spcPct val="0"/>
        </a:spcBef>
        <a:spcAft>
          <a:spcPct val="0"/>
        </a:spcAft>
        <a:defRPr sz="5000">
          <a:solidFill>
            <a:schemeClr val="tx2"/>
          </a:solidFill>
          <a:latin typeface="Calibri" pitchFamily="34" charset="0"/>
          <a:cs typeface="Traditional Arabic" pitchFamily="2" charset="-78"/>
        </a:defRPr>
      </a:lvl9pPr>
    </p:titleStyle>
    <p:bodyStyle>
      <a:lvl1pPr marL="273050" indent="-273050" algn="r" rtl="1"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ajalla UI"/>
          <a:cs typeface="+mn-cs"/>
        </a:defRPr>
      </a:lvl1pPr>
      <a:lvl2pPr marL="639763" indent="-246063" algn="r" rtl="1"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ajalla UI"/>
          <a:cs typeface="+mn-cs"/>
        </a:defRPr>
      </a:lvl2pPr>
      <a:lvl3pPr marL="914400" indent="-246063" algn="r" rtl="1"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ajalla UI"/>
          <a:cs typeface="+mn-cs"/>
        </a:defRPr>
      </a:lvl3pPr>
      <a:lvl4pPr marL="1187450" indent="-209550" algn="r" rtl="1"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ajalla UI"/>
          <a:cs typeface="+mn-cs"/>
        </a:defRPr>
      </a:lvl4pPr>
      <a:lvl5pPr marL="1462088" indent="-209550" algn="r" rtl="1"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ajalla UI"/>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en.wikipedia.org/wiki/File:SCrane2.JPG" TargetMode="Externa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en.wikipedia.org/wiki/San_Francisco" TargetMode="External"/><Relationship Id="rId7" Type="http://schemas.openxmlformats.org/officeDocument/2006/relationships/hyperlink" Target="http://en.wikipedia.org/wiki/Nationality" TargetMode="External"/><Relationship Id="rId2" Type="http://schemas.openxmlformats.org/officeDocument/2006/relationships/hyperlink" Target="http://en.wikipedia.org/wiki/Illinois" TargetMode="External"/><Relationship Id="rId1" Type="http://schemas.openxmlformats.org/officeDocument/2006/relationships/slideLayout" Target="../slideLayouts/slideLayout7.xml"/><Relationship Id="rId6" Type="http://schemas.openxmlformats.org/officeDocument/2006/relationships/hyperlink" Target="http://en.wikipedia.org/wiki/Employment" TargetMode="External"/><Relationship Id="rId5" Type="http://schemas.openxmlformats.org/officeDocument/2006/relationships/hyperlink" Target="http://en.wikipedia.org/wiki/Pen_name" TargetMode="External"/><Relationship Id="rId4" Type="http://schemas.openxmlformats.org/officeDocument/2006/relationships/hyperlink" Target="http://en.wikipedia.org/wiki/California"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en.wikipedia.org/wiki/Short_story" TargetMode="External"/><Relationship Id="rId13" Type="http://schemas.openxmlformats.org/officeDocument/2006/relationships/image" Target="../media/image6.jpeg"/><Relationship Id="rId3" Type="http://schemas.openxmlformats.org/officeDocument/2006/relationships/hyperlink" Target="http://en.wikipedia.org/wiki/United_States" TargetMode="External"/><Relationship Id="rId7" Type="http://schemas.openxmlformats.org/officeDocument/2006/relationships/hyperlink" Target="http://en.wikipedia.org/wiki/Journalist" TargetMode="External"/><Relationship Id="rId12" Type="http://schemas.openxmlformats.org/officeDocument/2006/relationships/hyperlink" Target="http://en.wikipedia.org/wiki/Naturalism_(literature)" TargetMode="External"/><Relationship Id="rId2" Type="http://schemas.openxmlformats.org/officeDocument/2006/relationships/hyperlink" Target="http://en.wikipedia.org/wiki/San_Francisco,_California" TargetMode="External"/><Relationship Id="rId1" Type="http://schemas.openxmlformats.org/officeDocument/2006/relationships/slideLayout" Target="../slideLayouts/slideLayout7.xml"/><Relationship Id="rId6" Type="http://schemas.openxmlformats.org/officeDocument/2006/relationships/hyperlink" Target="http://en.wikipedia.org/wiki/Novelist" TargetMode="External"/><Relationship Id="rId11" Type="http://schemas.openxmlformats.org/officeDocument/2006/relationships/hyperlink" Target="http://en.wikipedia.org/wiki/Realism_(arts)" TargetMode="External"/><Relationship Id="rId5" Type="http://schemas.openxmlformats.org/officeDocument/2006/relationships/hyperlink" Target="http://en.wikipedia.org/wiki/Employment" TargetMode="External"/><Relationship Id="rId10" Type="http://schemas.openxmlformats.org/officeDocument/2006/relationships/hyperlink" Target="http://en.wikipedia.org/wiki/Literary_movement" TargetMode="External"/><Relationship Id="rId4" Type="http://schemas.openxmlformats.org/officeDocument/2006/relationships/hyperlink" Target="http://en.wikipedia.org/wiki/Glen_Ellen,_California" TargetMode="External"/><Relationship Id="rId9" Type="http://schemas.openxmlformats.org/officeDocument/2006/relationships/hyperlink" Target="http://en.wikipedia.org/wiki/Essayist"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en.wikipedia.org/wiki/Political_activist" TargetMode="External"/><Relationship Id="rId3" Type="http://schemas.openxmlformats.org/officeDocument/2006/relationships/hyperlink" Target="http://en.wikipedia.org/wiki/Bound_Brook,_New_Jersey" TargetMode="External"/><Relationship Id="rId7" Type="http://schemas.openxmlformats.org/officeDocument/2006/relationships/hyperlink" Target="http://en.wikipedia.org/wiki/Journalist" TargetMode="External"/><Relationship Id="rId2" Type="http://schemas.openxmlformats.org/officeDocument/2006/relationships/hyperlink" Target="http://en.wikipedia.org/wiki/Baltimore,_Maryland" TargetMode="External"/><Relationship Id="rId1" Type="http://schemas.openxmlformats.org/officeDocument/2006/relationships/slideLayout" Target="../slideLayouts/slideLayout7.xml"/><Relationship Id="rId6" Type="http://schemas.openxmlformats.org/officeDocument/2006/relationships/hyperlink" Target="http://en.wikipedia.org/wiki/Writer" TargetMode="External"/><Relationship Id="rId11" Type="http://schemas.openxmlformats.org/officeDocument/2006/relationships/image" Target="../media/image7.jpeg"/><Relationship Id="rId5" Type="http://schemas.openxmlformats.org/officeDocument/2006/relationships/hyperlink" Target="http://en.wikipedia.org/wiki/Novelist" TargetMode="External"/><Relationship Id="rId10" Type="http://schemas.openxmlformats.org/officeDocument/2006/relationships/hyperlink" Target="http://en.wikipedia.org/wiki/United_States" TargetMode="External"/><Relationship Id="rId4" Type="http://schemas.openxmlformats.org/officeDocument/2006/relationships/hyperlink" Target="http://en.wikipedia.org/wiki/Employment" TargetMode="External"/><Relationship Id="rId9" Type="http://schemas.openxmlformats.org/officeDocument/2006/relationships/hyperlink" Target="http://en.wikipedia.org/wiki/Nationality"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en.wikipedia.org/wiki/Employment" TargetMode="External"/><Relationship Id="rId3" Type="http://schemas.openxmlformats.org/officeDocument/2006/relationships/hyperlink" Target="http://en.wikipedia.org/wiki/North_Carolina" TargetMode="External"/><Relationship Id="rId7" Type="http://schemas.openxmlformats.org/officeDocument/2006/relationships/hyperlink" Target="http://en.wikipedia.org/wiki/Pen_name" TargetMode="External"/><Relationship Id="rId2" Type="http://schemas.openxmlformats.org/officeDocument/2006/relationships/hyperlink" Target="http://en.wikipedia.org/wiki/Greensboro" TargetMode="External"/><Relationship Id="rId1" Type="http://schemas.openxmlformats.org/officeDocument/2006/relationships/slideLayout" Target="../slideLayouts/slideLayout7.xml"/><Relationship Id="rId6" Type="http://schemas.openxmlformats.org/officeDocument/2006/relationships/hyperlink" Target="http://en.wikipedia.org/wiki/New_York" TargetMode="External"/><Relationship Id="rId5" Type="http://schemas.openxmlformats.org/officeDocument/2006/relationships/hyperlink" Target="http://en.wikipedia.org/wiki/New_York_City" TargetMode="External"/><Relationship Id="rId10" Type="http://schemas.openxmlformats.org/officeDocument/2006/relationships/image" Target="../media/image8.jpeg"/><Relationship Id="rId4" Type="http://schemas.openxmlformats.org/officeDocument/2006/relationships/hyperlink" Target="http://en.wikipedia.org/wiki/United_States" TargetMode="External"/><Relationship Id="rId9" Type="http://schemas.openxmlformats.org/officeDocument/2006/relationships/hyperlink" Target="http://en.wikipedia.org/wiki/Writer"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hyperlink" Target="http://en.wikipedia.org/wiki/Employment" TargetMode="External"/><Relationship Id="rId7" Type="http://schemas.openxmlformats.org/officeDocument/2006/relationships/hyperlink" Target="http://en.wikipedia.org/wiki/Realism_(arts)" TargetMode="External"/><Relationship Id="rId2" Type="http://schemas.openxmlformats.org/officeDocument/2006/relationships/hyperlink" Target="http://en.wikipedia.org/wiki/Pen_name" TargetMode="External"/><Relationship Id="rId1" Type="http://schemas.openxmlformats.org/officeDocument/2006/relationships/slideLayout" Target="../slideLayouts/slideLayout7.xml"/><Relationship Id="rId6" Type="http://schemas.openxmlformats.org/officeDocument/2006/relationships/hyperlink" Target="http://en.wikipedia.org/wiki/Literary_movement" TargetMode="External"/><Relationship Id="rId5" Type="http://schemas.openxmlformats.org/officeDocument/2006/relationships/hyperlink" Target="http://en.wikipedia.org/wiki/Literary_genre" TargetMode="External"/><Relationship Id="rId4" Type="http://schemas.openxmlformats.org/officeDocument/2006/relationships/hyperlink" Target="http://en.wikipedia.org/wiki/Nationality"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00174"/>
            <a:ext cx="8305800" cy="2786082"/>
          </a:xfrm>
        </p:spPr>
        <p:txBody>
          <a:bodyPr/>
          <a:lstStyle/>
          <a:p>
            <a:pPr algn="ctr" eaLnBrk="1" fontAlgn="auto" hangingPunct="1">
              <a:spcAft>
                <a:spcPts val="0"/>
              </a:spcAft>
              <a:defRPr/>
            </a:pPr>
            <a:r>
              <a:rPr lang="en-US" dirty="0" smtClean="0"/>
              <a:t>Modern American Novel</a:t>
            </a:r>
            <a:br>
              <a:rPr lang="en-US" dirty="0" smtClean="0"/>
            </a:br>
            <a:r>
              <a:rPr lang="en-US" dirty="0" smtClean="0"/>
              <a:t>Third Lecture</a:t>
            </a:r>
            <a:br>
              <a:rPr lang="en-US" dirty="0" smtClean="0"/>
            </a:br>
            <a:r>
              <a:rPr lang="en-US" i="1" dirty="0" smtClean="0"/>
              <a:t>Mrs. </a:t>
            </a:r>
            <a:r>
              <a:rPr lang="en-US" i="1" dirty="0" err="1" smtClean="0"/>
              <a:t>Nouf</a:t>
            </a:r>
            <a:r>
              <a:rPr lang="en-US" i="1" dirty="0" smtClean="0"/>
              <a:t> Al-</a:t>
            </a:r>
            <a:r>
              <a:rPr lang="en-US" i="1" dirty="0" err="1" smtClean="0"/>
              <a:t>kHATTABI</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ChangeArrowheads="1"/>
          </p:cNvSpPr>
          <p:nvPr/>
        </p:nvSpPr>
        <p:spPr bwMode="auto">
          <a:xfrm>
            <a:off x="0" y="1477963"/>
            <a:ext cx="9144000" cy="379412"/>
          </a:xfrm>
          <a:prstGeom prst="rect">
            <a:avLst/>
          </a:prstGeom>
          <a:noFill/>
          <a:ln w="9525">
            <a:noFill/>
            <a:miter lim="800000"/>
            <a:headEnd/>
            <a:tailEnd/>
          </a:ln>
        </p:spPr>
        <p:txBody>
          <a:bodyPr anchor="ctr">
            <a:spAutoFit/>
          </a:bodyPr>
          <a:lstStyle/>
          <a:p>
            <a:pPr algn="ctr"/>
            <a:r>
              <a:rPr lang="ar-SA" u="sng">
                <a:cs typeface="Arial" pitchFamily="34" charset="0"/>
              </a:rPr>
              <a:t> Stephen Crane </a:t>
            </a:r>
          </a:p>
        </p:txBody>
      </p:sp>
      <p:pic>
        <p:nvPicPr>
          <p:cNvPr id="14339" name="Picture 2" descr="http://upload.wikimedia.org/wikipedia/commons/thumb/6/6c/SCrane2.JPG/220px-SCrane2.JPG">
            <a:hlinkClick r:id="rId2"/>
          </p:cNvPr>
          <p:cNvPicPr>
            <a:picLocks noChangeAspect="1" noChangeArrowheads="1"/>
          </p:cNvPicPr>
          <p:nvPr/>
        </p:nvPicPr>
        <p:blipFill>
          <a:blip r:embed="rId3"/>
          <a:srcRect/>
          <a:stretch>
            <a:fillRect/>
          </a:stretch>
        </p:blipFill>
        <p:spPr bwMode="auto">
          <a:xfrm>
            <a:off x="3500438" y="2643188"/>
            <a:ext cx="2095500" cy="2790825"/>
          </a:xfrm>
          <a:prstGeom prst="rect">
            <a:avLst/>
          </a:prstGeom>
          <a:noFill/>
          <a:ln w="9525">
            <a:noFill/>
            <a:miter lim="800000"/>
            <a:headEnd/>
            <a:tailEnd/>
          </a:ln>
        </p:spPr>
      </p:pic>
      <p:pic>
        <p:nvPicPr>
          <p:cNvPr id="14340" name="Picture 3" descr="http://bits.wikimedia.org/skins-1.5/common/images/magnify-clip.png">
            <a:hlinkClick r:id="rId2" tooltip="Enlarge"/>
          </p:cNvPr>
          <p:cNvPicPr>
            <a:picLocks noChangeAspect="1" noChangeArrowheads="1"/>
          </p:cNvPicPr>
          <p:nvPr/>
        </p:nvPicPr>
        <p:blipFill>
          <a:blip r:embed="rId4"/>
          <a:srcRect/>
          <a:stretch>
            <a:fillRect/>
          </a:stretch>
        </p:blipFill>
        <p:spPr bwMode="auto">
          <a:xfrm>
            <a:off x="155575" y="1058863"/>
            <a:ext cx="142875" cy="104775"/>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عنوان 1"/>
          <p:cNvSpPr>
            <a:spLocks noGrp="1"/>
          </p:cNvSpPr>
          <p:nvPr>
            <p:ph type="title"/>
          </p:nvPr>
        </p:nvSpPr>
        <p:spPr/>
        <p:txBody>
          <a:bodyPr/>
          <a:lstStyle/>
          <a:p>
            <a:pPr algn="ctr" rtl="0" eaLnBrk="1" hangingPunct="1"/>
            <a:r>
              <a:rPr lang="en-US" smtClean="0">
                <a:cs typeface="Traditional Arabic" pitchFamily="2" charset="-78"/>
              </a:rPr>
              <a:t>Stephen Crane (1871-1900)</a:t>
            </a:r>
            <a:endParaRPr lang="ar-SA" smtClean="0"/>
          </a:p>
        </p:txBody>
      </p:sp>
      <p:sp>
        <p:nvSpPr>
          <p:cNvPr id="15363" name="عنصر نائب للمحتوى 2"/>
          <p:cNvSpPr>
            <a:spLocks noGrp="1"/>
          </p:cNvSpPr>
          <p:nvPr>
            <p:ph idx="1"/>
          </p:nvPr>
        </p:nvSpPr>
        <p:spPr/>
        <p:txBody>
          <a:bodyPr/>
          <a:lstStyle/>
          <a:p>
            <a:pPr lvl="1" algn="l" rtl="0" eaLnBrk="1" hangingPunct="1"/>
            <a:r>
              <a:rPr lang="en-US" smtClean="0">
                <a:cs typeface="Majalla UI"/>
              </a:rPr>
              <a:t>Crane was the first American </a:t>
            </a:r>
            <a:r>
              <a:rPr lang="en-US" b="1" smtClean="0">
                <a:cs typeface="Majalla UI"/>
              </a:rPr>
              <a:t>naturalist</a:t>
            </a:r>
            <a:r>
              <a:rPr lang="en-US" smtClean="0">
                <a:cs typeface="Majalla UI"/>
              </a:rPr>
              <a:t> who was not much influenced by scientific approaches.</a:t>
            </a:r>
          </a:p>
          <a:p>
            <a:pPr lvl="1" algn="l" rtl="0" eaLnBrk="1" hangingPunct="1">
              <a:buFont typeface="Wingdings 2" pitchFamily="18" charset="2"/>
              <a:buNone/>
            </a:pPr>
            <a:endParaRPr lang="en-US" smtClean="0">
              <a:cs typeface="Majalla UI"/>
            </a:endParaRPr>
          </a:p>
          <a:p>
            <a:pPr lvl="1" algn="l" rtl="0" eaLnBrk="1" hangingPunct="1"/>
            <a:r>
              <a:rPr lang="en-US" smtClean="0">
                <a:cs typeface="Majalla UI"/>
              </a:rPr>
              <a:t>His characters are controlled by their environments which makes him a naturalist.</a:t>
            </a:r>
          </a:p>
          <a:p>
            <a:pPr lvl="1" algn="l" rtl="0" eaLnBrk="1" hangingPunct="1">
              <a:buFont typeface="Wingdings 2" pitchFamily="18" charset="2"/>
              <a:buNone/>
            </a:pPr>
            <a:endParaRPr lang="en-US" smtClean="0">
              <a:cs typeface="Majalla UI"/>
            </a:endParaRPr>
          </a:p>
          <a:p>
            <a:pPr lvl="1" algn="l" rtl="0" eaLnBrk="1" hangingPunct="1"/>
            <a:r>
              <a:rPr lang="en-US" smtClean="0">
                <a:cs typeface="Majalla UI"/>
              </a:rPr>
              <a:t>His description of places are both realistic and poetic. He uses colors and word-sounds to create brilliant impressions. Hence, he is also a poet. His collection of poems is called </a:t>
            </a:r>
            <a:r>
              <a:rPr lang="en-US" i="1" smtClean="0">
                <a:cs typeface="Majalla UI"/>
              </a:rPr>
              <a:t>War Is Kind</a:t>
            </a:r>
            <a:r>
              <a:rPr lang="en-US" smtClean="0">
                <a:cs typeface="Majalla UI"/>
              </a:rPr>
              <a:t> </a:t>
            </a:r>
            <a:endParaRPr lang="ar-SA"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وان 1"/>
          <p:cNvSpPr>
            <a:spLocks noGrp="1"/>
          </p:cNvSpPr>
          <p:nvPr>
            <p:ph type="title"/>
          </p:nvPr>
        </p:nvSpPr>
        <p:spPr/>
        <p:txBody>
          <a:bodyPr/>
          <a:lstStyle/>
          <a:p>
            <a:pPr algn="ctr" eaLnBrk="1" hangingPunct="1"/>
            <a:r>
              <a:rPr lang="en-US" smtClean="0">
                <a:cs typeface="Traditional Arabic" pitchFamily="2" charset="-78"/>
              </a:rPr>
              <a:t>Crane’s Most Famous Works</a:t>
            </a:r>
            <a:endParaRPr lang="ar-SA" smtClean="0"/>
          </a:p>
        </p:txBody>
      </p:sp>
      <p:sp>
        <p:nvSpPr>
          <p:cNvPr id="16387" name="عنصر نائب للمحتوى 2"/>
          <p:cNvSpPr>
            <a:spLocks noGrp="1"/>
          </p:cNvSpPr>
          <p:nvPr>
            <p:ph idx="1"/>
          </p:nvPr>
        </p:nvSpPr>
        <p:spPr/>
        <p:txBody>
          <a:bodyPr/>
          <a:lstStyle/>
          <a:p>
            <a:pPr lvl="1" algn="just" rtl="0" eaLnBrk="1" hangingPunct="1"/>
            <a:r>
              <a:rPr lang="en-US" i="1" smtClean="0">
                <a:cs typeface="Majalla UI"/>
              </a:rPr>
              <a:t>Maggie: A Girl of the Streets </a:t>
            </a:r>
            <a:r>
              <a:rPr lang="en-US" smtClean="0">
                <a:cs typeface="Majalla UI"/>
              </a:rPr>
              <a:t>(1893), is a story of a poor  girl who is betrayed by her family and becomes a prostitute. Although she wants to be good life hardships make her seem bad.</a:t>
            </a:r>
          </a:p>
          <a:p>
            <a:pPr lvl="1" algn="just" rtl="0" eaLnBrk="1" hangingPunct="1">
              <a:buFont typeface="Wingdings 2" pitchFamily="18" charset="2"/>
              <a:buNone/>
            </a:pPr>
            <a:endParaRPr lang="en-US" smtClean="0">
              <a:cs typeface="Majalla UI"/>
            </a:endParaRPr>
          </a:p>
          <a:p>
            <a:pPr lvl="1" algn="just" rtl="0" eaLnBrk="1" hangingPunct="1"/>
            <a:r>
              <a:rPr lang="en-US" i="1" smtClean="0">
                <a:cs typeface="Majalla UI"/>
              </a:rPr>
              <a:t>The Red Badge of Courag</a:t>
            </a:r>
            <a:r>
              <a:rPr lang="en-US" smtClean="0">
                <a:cs typeface="Majalla UI"/>
              </a:rPr>
              <a:t>e (1895), is his greatest novel where the accidents of the Civil war make a young man seem as a hero. Thinking he is going to be killed, the hero runs like an animal to save his life. Then, he is accidently hit on the head and the other solders think it is a battle wound. They call it his ‘red badge of courage.’</a:t>
            </a:r>
            <a:endParaRPr lang="ar-SA" i="1"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عنوان 1"/>
          <p:cNvSpPr>
            <a:spLocks noGrp="1"/>
          </p:cNvSpPr>
          <p:nvPr>
            <p:ph type="title"/>
          </p:nvPr>
        </p:nvSpPr>
        <p:spPr/>
        <p:txBody>
          <a:bodyPr/>
          <a:lstStyle/>
          <a:p>
            <a:pPr algn="ctr" rtl="0"/>
            <a:r>
              <a:rPr lang="en-US" smtClean="0">
                <a:cs typeface="Traditional Arabic" pitchFamily="2" charset="-78"/>
              </a:rPr>
              <a:t>At the Turn of the Century</a:t>
            </a:r>
            <a:endParaRPr lang="ar-SA" smtClean="0"/>
          </a:p>
        </p:txBody>
      </p:sp>
      <p:sp>
        <p:nvSpPr>
          <p:cNvPr id="17411" name="عنصر نائب للمحتوى 2"/>
          <p:cNvSpPr>
            <a:spLocks noGrp="1"/>
          </p:cNvSpPr>
          <p:nvPr>
            <p:ph idx="1"/>
          </p:nvPr>
        </p:nvSpPr>
        <p:spPr>
          <a:xfrm>
            <a:off x="428625" y="1714500"/>
            <a:ext cx="8229600" cy="4786313"/>
          </a:xfrm>
        </p:spPr>
        <p:txBody>
          <a:bodyPr/>
          <a:lstStyle/>
          <a:p>
            <a:pPr lvl="1" algn="just" rtl="0"/>
            <a:r>
              <a:rPr lang="en-US" sz="2200" smtClean="0">
                <a:cs typeface="Majalla UI"/>
              </a:rPr>
              <a:t>By the mid- 1880s, the happy well educated world of the Boston Brahmins was gone. Rich businessmen replaced the ‘aristocrats of literature’ as the leaders of Boston life. </a:t>
            </a:r>
          </a:p>
          <a:p>
            <a:pPr lvl="1" algn="just" rtl="0"/>
            <a:r>
              <a:rPr lang="en-US" sz="2200" smtClean="0">
                <a:cs typeface="Majalla UI"/>
              </a:rPr>
              <a:t>At the turn of the century writers were influenced by Zola’s ‘scientific’ study of man, by Darwin’s theory of evolution and by the ideas of the German philosopher Friedrich Nietzsche, which attacked Christianity. </a:t>
            </a:r>
          </a:p>
          <a:p>
            <a:pPr lvl="1" algn="just" rtl="0"/>
            <a:r>
              <a:rPr lang="en-US" sz="2200" smtClean="0">
                <a:cs typeface="Majalla UI"/>
              </a:rPr>
              <a:t>Usually traditional values are based on the individuals responsibility; the individual can choose between good and evil. However, the writers of this century were asking if the individual can really make such a choice because of the many outside forces that influence a person.</a:t>
            </a:r>
            <a:endParaRPr lang="ar-SA" sz="22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1524000" y="2714625"/>
          <a:ext cx="6096000" cy="3786215"/>
        </p:xfrm>
        <a:graphic>
          <a:graphicData uri="http://schemas.openxmlformats.org/drawingml/2006/table">
            <a:tbl>
              <a:tblPr/>
              <a:tblGrid>
                <a:gridCol w="3048000"/>
                <a:gridCol w="3048000"/>
              </a:tblGrid>
              <a:tr h="736208">
                <a:tc gridSpan="2">
                  <a:txBody>
                    <a:bodyPr/>
                    <a:lstStyle/>
                    <a:p>
                      <a:pPr algn="ctr" rtl="0"/>
                      <a:r>
                        <a:rPr lang="en-US" dirty="0" smtClean="0"/>
                        <a:t>Frank Norris</a:t>
                      </a:r>
                      <a:r>
                        <a:rPr lang="ar-SA" dirty="0"/>
                        <a:t/>
                      </a:r>
                      <a:br>
                        <a:rPr lang="ar-SA" dirty="0"/>
                      </a:br>
                      <a:endParaRPr lang="ar-SA" dirty="0"/>
                    </a:p>
                  </a:txBody>
                  <a:tcPr anchor="ctr">
                    <a:lnL>
                      <a:noFill/>
                    </a:lnL>
                    <a:lnR>
                      <a:noFill/>
                    </a:lnR>
                    <a:lnT>
                      <a:noFill/>
                    </a:lnT>
                    <a:lnB>
                      <a:noFill/>
                    </a:lnB>
                  </a:tcPr>
                </a:tc>
                <a:tc hMerge="1">
                  <a:txBody>
                    <a:bodyPr/>
                    <a:lstStyle/>
                    <a:p>
                      <a:pPr rtl="1"/>
                      <a:endParaRPr lang="ar-SA"/>
                    </a:p>
                  </a:txBody>
                  <a:tcPr/>
                </a:tc>
              </a:tr>
              <a:tr h="1051726">
                <a:tc>
                  <a:txBody>
                    <a:bodyPr/>
                    <a:lstStyle/>
                    <a:p>
                      <a:r>
                        <a:rPr lang="en-US" dirty="0"/>
                        <a:t>Born</a:t>
                      </a:r>
                    </a:p>
                  </a:txBody>
                  <a:tcPr anchor="ctr">
                    <a:lnL>
                      <a:noFill/>
                    </a:lnL>
                    <a:lnR>
                      <a:noFill/>
                    </a:lnR>
                    <a:lnT>
                      <a:noFill/>
                    </a:lnT>
                    <a:lnB>
                      <a:noFill/>
                    </a:lnB>
                  </a:tcPr>
                </a:tc>
                <a:tc>
                  <a:txBody>
                    <a:bodyPr/>
                    <a:lstStyle/>
                    <a:p>
                      <a:r>
                        <a:rPr lang="en-US" dirty="0"/>
                        <a:t>March 5, 1870(1870-03-05)</a:t>
                      </a:r>
                      <a:br>
                        <a:rPr lang="en-US" dirty="0"/>
                      </a:br>
                      <a:r>
                        <a:rPr lang="en-US" dirty="0"/>
                        <a:t>Chicago, </a:t>
                      </a:r>
                      <a:r>
                        <a:rPr lang="en-US" dirty="0">
                          <a:hlinkClick r:id="rId2" action="ppaction://hlinkfile" tooltip="Illinois"/>
                        </a:rPr>
                        <a:t>Illinois</a:t>
                      </a:r>
                      <a:r>
                        <a:rPr lang="en-US" dirty="0"/>
                        <a:t>, United States</a:t>
                      </a:r>
                    </a:p>
                  </a:txBody>
                  <a:tcPr anchor="ctr">
                    <a:lnL>
                      <a:noFill/>
                    </a:lnL>
                    <a:lnR>
                      <a:noFill/>
                    </a:lnR>
                    <a:lnT>
                      <a:noFill/>
                    </a:lnT>
                    <a:lnB>
                      <a:noFill/>
                    </a:lnB>
                  </a:tcPr>
                </a:tc>
              </a:tr>
              <a:tr h="736208">
                <a:tc>
                  <a:txBody>
                    <a:bodyPr/>
                    <a:lstStyle/>
                    <a:p>
                      <a:r>
                        <a:rPr lang="en-US"/>
                        <a:t>Died</a:t>
                      </a:r>
                    </a:p>
                  </a:txBody>
                  <a:tcPr anchor="ctr">
                    <a:lnL>
                      <a:noFill/>
                    </a:lnL>
                    <a:lnR>
                      <a:noFill/>
                    </a:lnR>
                    <a:lnT>
                      <a:noFill/>
                    </a:lnT>
                    <a:lnB>
                      <a:noFill/>
                    </a:lnB>
                  </a:tcPr>
                </a:tc>
                <a:tc>
                  <a:txBody>
                    <a:bodyPr/>
                    <a:lstStyle/>
                    <a:p>
                      <a:r>
                        <a:rPr lang="en-US"/>
                        <a:t>October 25, 1902 (aged 32)</a:t>
                      </a:r>
                      <a:br>
                        <a:rPr lang="en-US"/>
                      </a:br>
                      <a:r>
                        <a:rPr lang="en-US">
                          <a:hlinkClick r:id="rId3" action="ppaction://hlinkfile" tooltip="San Francisco"/>
                        </a:rPr>
                        <a:t>San Francisco</a:t>
                      </a:r>
                      <a:r>
                        <a:rPr lang="en-US"/>
                        <a:t>, </a:t>
                      </a:r>
                      <a:r>
                        <a:rPr lang="en-US">
                          <a:hlinkClick r:id="rId4" action="ppaction://hlinkfile" tooltip="California"/>
                        </a:rPr>
                        <a:t>California</a:t>
                      </a:r>
                      <a:endParaRPr lang="en-US"/>
                    </a:p>
                  </a:txBody>
                  <a:tcPr anchor="ctr">
                    <a:lnL>
                      <a:noFill/>
                    </a:lnL>
                    <a:lnR>
                      <a:noFill/>
                    </a:lnR>
                    <a:lnT>
                      <a:noFill/>
                    </a:lnT>
                    <a:lnB>
                      <a:noFill/>
                    </a:lnB>
                  </a:tcPr>
                </a:tc>
              </a:tr>
              <a:tr h="420691">
                <a:tc>
                  <a:txBody>
                    <a:bodyPr/>
                    <a:lstStyle/>
                    <a:p>
                      <a:r>
                        <a:rPr lang="en-US">
                          <a:hlinkClick r:id="rId5" action="ppaction://hlinkfile" tooltip="Pen name"/>
                        </a:rPr>
                        <a:t>Pen name</a:t>
                      </a:r>
                      <a:endParaRPr lang="en-US"/>
                    </a:p>
                  </a:txBody>
                  <a:tcPr anchor="ctr">
                    <a:lnL>
                      <a:noFill/>
                    </a:lnL>
                    <a:lnR>
                      <a:noFill/>
                    </a:lnR>
                    <a:lnT>
                      <a:noFill/>
                    </a:lnT>
                    <a:lnB>
                      <a:noFill/>
                    </a:lnB>
                  </a:tcPr>
                </a:tc>
                <a:tc>
                  <a:txBody>
                    <a:bodyPr/>
                    <a:lstStyle/>
                    <a:p>
                      <a:r>
                        <a:rPr lang="en-US"/>
                        <a:t>Frank Norris</a:t>
                      </a:r>
                    </a:p>
                  </a:txBody>
                  <a:tcPr anchor="ctr">
                    <a:lnL>
                      <a:noFill/>
                    </a:lnL>
                    <a:lnR>
                      <a:noFill/>
                    </a:lnR>
                    <a:lnT>
                      <a:noFill/>
                    </a:lnT>
                    <a:lnB>
                      <a:noFill/>
                    </a:lnB>
                  </a:tcPr>
                </a:tc>
              </a:tr>
              <a:tr h="420691">
                <a:tc>
                  <a:txBody>
                    <a:bodyPr/>
                    <a:lstStyle/>
                    <a:p>
                      <a:r>
                        <a:rPr lang="en-US">
                          <a:hlinkClick r:id="rId6" action="ppaction://hlinkfile" tooltip="Employment"/>
                        </a:rPr>
                        <a:t>Occupation</a:t>
                      </a:r>
                      <a:endParaRPr lang="en-US"/>
                    </a:p>
                  </a:txBody>
                  <a:tcPr anchor="ctr">
                    <a:lnL>
                      <a:noFill/>
                    </a:lnL>
                    <a:lnR>
                      <a:noFill/>
                    </a:lnR>
                    <a:lnT>
                      <a:noFill/>
                    </a:lnT>
                    <a:lnB>
                      <a:noFill/>
                    </a:lnB>
                  </a:tcPr>
                </a:tc>
                <a:tc>
                  <a:txBody>
                    <a:bodyPr/>
                    <a:lstStyle/>
                    <a:p>
                      <a:r>
                        <a:rPr lang="en-US"/>
                        <a:t>Novelist, Writer</a:t>
                      </a:r>
                    </a:p>
                  </a:txBody>
                  <a:tcPr anchor="ctr">
                    <a:lnL>
                      <a:noFill/>
                    </a:lnL>
                    <a:lnR>
                      <a:noFill/>
                    </a:lnR>
                    <a:lnT>
                      <a:noFill/>
                    </a:lnT>
                    <a:lnB>
                      <a:noFill/>
                    </a:lnB>
                  </a:tcPr>
                </a:tc>
              </a:tr>
              <a:tr h="420691">
                <a:tc>
                  <a:txBody>
                    <a:bodyPr/>
                    <a:lstStyle/>
                    <a:p>
                      <a:r>
                        <a:rPr lang="en-US">
                          <a:hlinkClick r:id="rId7" action="ppaction://hlinkfile" tooltip="Nationality"/>
                        </a:rPr>
                        <a:t>Nationality</a:t>
                      </a:r>
                      <a:endParaRPr lang="en-US"/>
                    </a:p>
                  </a:txBody>
                  <a:tcPr anchor="ctr">
                    <a:lnL>
                      <a:noFill/>
                    </a:lnL>
                    <a:lnR>
                      <a:noFill/>
                    </a:lnR>
                    <a:lnT>
                      <a:noFill/>
                    </a:lnT>
                    <a:lnB>
                      <a:noFill/>
                    </a:lnB>
                  </a:tcPr>
                </a:tc>
                <a:tc>
                  <a:txBody>
                    <a:bodyPr/>
                    <a:lstStyle/>
                    <a:p>
                      <a:r>
                        <a:rPr lang="en-US" dirty="0"/>
                        <a:t>American</a:t>
                      </a:r>
                    </a:p>
                  </a:txBody>
                  <a:tcPr anchor="ctr">
                    <a:lnL>
                      <a:noFill/>
                    </a:lnL>
                    <a:lnR>
                      <a:noFill/>
                    </a:lnR>
                    <a:lnT>
                      <a:noFill/>
                    </a:lnT>
                    <a:lnB>
                      <a:noFill/>
                    </a:lnB>
                  </a:tcPr>
                </a:tc>
              </a:tr>
            </a:tbl>
          </a:graphicData>
        </a:graphic>
      </p:graphicFrame>
      <p:pic>
        <p:nvPicPr>
          <p:cNvPr id="18446" name="Picture 1" descr="http://upload.wikimedia.org/wikipedia/commons/thumb/b/ba/Frank_Norris.jpg/240px-Frank_Norris.jpg"/>
          <p:cNvPicPr>
            <a:picLocks noChangeAspect="1" noChangeArrowheads="1"/>
          </p:cNvPicPr>
          <p:nvPr/>
        </p:nvPicPr>
        <p:blipFill>
          <a:blip r:embed="rId8"/>
          <a:srcRect/>
          <a:stretch>
            <a:fillRect/>
          </a:stretch>
        </p:blipFill>
        <p:spPr bwMode="auto">
          <a:xfrm>
            <a:off x="3500438" y="0"/>
            <a:ext cx="2286000" cy="268605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عنوان 1"/>
          <p:cNvSpPr>
            <a:spLocks noGrp="1"/>
          </p:cNvSpPr>
          <p:nvPr>
            <p:ph type="title"/>
          </p:nvPr>
        </p:nvSpPr>
        <p:spPr/>
        <p:txBody>
          <a:bodyPr/>
          <a:lstStyle/>
          <a:p>
            <a:pPr algn="ctr" rtl="0"/>
            <a:r>
              <a:rPr lang="en-US" smtClean="0">
                <a:cs typeface="Traditional Arabic" pitchFamily="2" charset="-78"/>
              </a:rPr>
              <a:t>Frank Norris (1870-1902)</a:t>
            </a:r>
            <a:endParaRPr lang="ar-SA" smtClean="0"/>
          </a:p>
        </p:txBody>
      </p:sp>
      <p:sp>
        <p:nvSpPr>
          <p:cNvPr id="19459" name="عنصر نائب للمحتوى 2"/>
          <p:cNvSpPr>
            <a:spLocks noGrp="1"/>
          </p:cNvSpPr>
          <p:nvPr>
            <p:ph idx="1"/>
          </p:nvPr>
        </p:nvSpPr>
        <p:spPr/>
        <p:txBody>
          <a:bodyPr/>
          <a:lstStyle/>
          <a:p>
            <a:pPr lvl="1" algn="just" rtl="0"/>
            <a:r>
              <a:rPr lang="en-US" sz="2000" dirty="0" smtClean="0">
                <a:cs typeface="Majalla UI"/>
              </a:rPr>
              <a:t>The characters actions in Norris’ works reflect the ideas of this century. They are often unable to control their lives, for they are controlled by ‘passion’ and ‘fate.’</a:t>
            </a:r>
          </a:p>
          <a:p>
            <a:pPr lvl="1" algn="just" rtl="0"/>
            <a:r>
              <a:rPr lang="en-US" sz="2000" dirty="0" smtClean="0">
                <a:cs typeface="Majalla UI"/>
              </a:rPr>
              <a:t>Norris’ style is different from other naturalists because his techniques of description are closer to romantic writers.  </a:t>
            </a:r>
          </a:p>
          <a:p>
            <a:pPr lvl="1" algn="just" rtl="0"/>
            <a:r>
              <a:rPr lang="en-US" sz="2000" dirty="0" smtClean="0">
                <a:cs typeface="Majalla UI"/>
              </a:rPr>
              <a:t>In </a:t>
            </a:r>
            <a:r>
              <a:rPr lang="en-US" sz="2000" i="1" dirty="0" err="1" smtClean="0">
                <a:cs typeface="Majalla UI"/>
              </a:rPr>
              <a:t>Mcteague</a:t>
            </a:r>
            <a:r>
              <a:rPr lang="en-US" sz="2000" i="1" dirty="0" smtClean="0">
                <a:cs typeface="Majalla UI"/>
              </a:rPr>
              <a:t> </a:t>
            </a:r>
            <a:r>
              <a:rPr lang="en-US" sz="2000" dirty="0" smtClean="0">
                <a:cs typeface="Majalla UI"/>
              </a:rPr>
              <a:t>(1899), describes the life of a turn-of-the-century dentist in San Francisco, named </a:t>
            </a:r>
            <a:r>
              <a:rPr lang="en-US" sz="2000" dirty="0" err="1" smtClean="0">
                <a:cs typeface="Majalla UI"/>
              </a:rPr>
              <a:t>McTeague</a:t>
            </a:r>
            <a:r>
              <a:rPr lang="en-US" sz="2000" dirty="0" smtClean="0">
                <a:cs typeface="Majalla UI"/>
              </a:rPr>
              <a:t>. The narrator never reveals </a:t>
            </a:r>
            <a:r>
              <a:rPr lang="en-US" sz="2000" dirty="0" err="1" smtClean="0">
                <a:cs typeface="Majalla UI"/>
              </a:rPr>
              <a:t>McTeague's</a:t>
            </a:r>
            <a:r>
              <a:rPr lang="en-US" sz="2000" dirty="0" smtClean="0">
                <a:cs typeface="Majalla UI"/>
              </a:rPr>
              <a:t> first name; he is referred to only as "Mac" by the other characters in the novel.</a:t>
            </a:r>
          </a:p>
          <a:p>
            <a:pPr lvl="1" algn="just" rtl="0"/>
            <a:r>
              <a:rPr lang="en-US" sz="2000" i="1" dirty="0" smtClean="0">
                <a:cs typeface="Majalla UI"/>
              </a:rPr>
              <a:t>The Octopus</a:t>
            </a:r>
            <a:r>
              <a:rPr lang="en-US" sz="2000" dirty="0" smtClean="0">
                <a:cs typeface="Majalla UI"/>
              </a:rPr>
              <a:t> (1901), describes the raising of wheat in California, and the conflict between the farmers and the railway company. The book emphasized the control of "forces" such as wheat and railroads over individuals.</a:t>
            </a:r>
            <a:endParaRPr lang="ar-SA" sz="20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1524000" y="3017838"/>
          <a:ext cx="6096000" cy="3840480"/>
        </p:xfrm>
        <a:graphic>
          <a:graphicData uri="http://schemas.openxmlformats.org/drawingml/2006/table">
            <a:tbl>
              <a:tblPr/>
              <a:tblGrid>
                <a:gridCol w="3048000"/>
                <a:gridCol w="3048000"/>
              </a:tblGrid>
              <a:tr h="346982">
                <a:tc gridSpan="2">
                  <a:txBody>
                    <a:bodyPr/>
                    <a:lstStyle/>
                    <a:p>
                      <a:pPr algn="ctr"/>
                      <a:endParaRPr lang="en-US" dirty="0"/>
                    </a:p>
                  </a:txBody>
                  <a:tcPr anchor="ctr">
                    <a:lnL>
                      <a:noFill/>
                    </a:lnL>
                    <a:lnR>
                      <a:noFill/>
                    </a:lnR>
                    <a:lnT>
                      <a:noFill/>
                    </a:lnT>
                    <a:lnB>
                      <a:noFill/>
                    </a:lnB>
                  </a:tcPr>
                </a:tc>
                <a:tc hMerge="1">
                  <a:txBody>
                    <a:bodyPr/>
                    <a:lstStyle/>
                    <a:p>
                      <a:pPr rtl="1"/>
                      <a:endParaRPr lang="ar-SA"/>
                    </a:p>
                  </a:txBody>
                  <a:tcPr/>
                </a:tc>
              </a:tr>
              <a:tr h="607219">
                <a:tc gridSpan="2">
                  <a:txBody>
                    <a:bodyPr/>
                    <a:lstStyle/>
                    <a:p>
                      <a:pPr algn="ctr"/>
                      <a:r>
                        <a:rPr lang="en-US"/>
                        <a:t/>
                      </a:r>
                      <a:br>
                        <a:rPr lang="en-US"/>
                      </a:br>
                      <a:r>
                        <a:rPr lang="en-US"/>
                        <a:t>Jack London in 1900</a:t>
                      </a:r>
                    </a:p>
                  </a:txBody>
                  <a:tcPr anchor="ctr">
                    <a:lnL>
                      <a:noFill/>
                    </a:lnL>
                    <a:lnR>
                      <a:noFill/>
                    </a:lnR>
                    <a:lnT>
                      <a:noFill/>
                    </a:lnT>
                    <a:lnB>
                      <a:noFill/>
                    </a:lnB>
                  </a:tcPr>
                </a:tc>
                <a:tc hMerge="1">
                  <a:txBody>
                    <a:bodyPr/>
                    <a:lstStyle/>
                    <a:p>
                      <a:pPr rtl="1"/>
                      <a:endParaRPr lang="ar-SA"/>
                    </a:p>
                  </a:txBody>
                  <a:tcPr/>
                </a:tc>
              </a:tr>
              <a:tr h="867456">
                <a:tc>
                  <a:txBody>
                    <a:bodyPr/>
                    <a:lstStyle/>
                    <a:p>
                      <a:r>
                        <a:rPr lang="en-US"/>
                        <a:t>Born</a:t>
                      </a:r>
                    </a:p>
                  </a:txBody>
                  <a:tcPr anchor="ctr">
                    <a:lnL>
                      <a:noFill/>
                    </a:lnL>
                    <a:lnR>
                      <a:noFill/>
                    </a:lnR>
                    <a:lnT>
                      <a:noFill/>
                    </a:lnT>
                    <a:lnB>
                      <a:noFill/>
                    </a:lnB>
                  </a:tcPr>
                </a:tc>
                <a:tc>
                  <a:txBody>
                    <a:bodyPr/>
                    <a:lstStyle/>
                    <a:p>
                      <a:r>
                        <a:rPr lang="en-US" dirty="0"/>
                        <a:t>January 12, 1876(1876-01-12)</a:t>
                      </a:r>
                      <a:br>
                        <a:rPr lang="en-US" dirty="0"/>
                      </a:br>
                      <a:r>
                        <a:rPr lang="en-US" dirty="0">
                          <a:hlinkClick r:id="rId2" action="ppaction://hlinkfile" tooltip="San Francisco, California"/>
                        </a:rPr>
                        <a:t>San Francisco, </a:t>
                      </a:r>
                      <a:r>
                        <a:rPr lang="en-US" dirty="0" smtClean="0">
                          <a:hlinkClick r:id="rId2" action="ppaction://hlinkfile" tooltip="San Francisco, California"/>
                        </a:rPr>
                        <a:t>California</a:t>
                      </a:r>
                      <a:r>
                        <a:rPr lang="en-US" dirty="0" smtClean="0"/>
                        <a:t/>
                      </a:r>
                      <a:br>
                        <a:rPr lang="en-US" dirty="0" smtClean="0"/>
                      </a:br>
                      <a:r>
                        <a:rPr lang="en-US" dirty="0" smtClean="0">
                          <a:hlinkClick r:id="rId3" action="ppaction://hlinkfile" tooltip="United States"/>
                        </a:rPr>
                        <a:t>United </a:t>
                      </a:r>
                      <a:r>
                        <a:rPr lang="en-US" dirty="0">
                          <a:hlinkClick r:id="rId3" action="ppaction://hlinkfile" tooltip="United States"/>
                        </a:rPr>
                        <a:t>States</a:t>
                      </a:r>
                      <a:endParaRPr lang="en-US" dirty="0"/>
                    </a:p>
                  </a:txBody>
                  <a:tcPr anchor="ctr">
                    <a:lnL>
                      <a:noFill/>
                    </a:lnL>
                    <a:lnR>
                      <a:noFill/>
                    </a:lnR>
                    <a:lnT>
                      <a:noFill/>
                    </a:lnT>
                    <a:lnB>
                      <a:noFill/>
                    </a:lnB>
                  </a:tcPr>
                </a:tc>
              </a:tr>
              <a:tr h="867456">
                <a:tc>
                  <a:txBody>
                    <a:bodyPr/>
                    <a:lstStyle/>
                    <a:p>
                      <a:r>
                        <a:rPr lang="en-US"/>
                        <a:t>Died</a:t>
                      </a:r>
                    </a:p>
                  </a:txBody>
                  <a:tcPr anchor="ctr">
                    <a:lnL>
                      <a:noFill/>
                    </a:lnL>
                    <a:lnR>
                      <a:noFill/>
                    </a:lnR>
                    <a:lnT>
                      <a:noFill/>
                    </a:lnT>
                    <a:lnB>
                      <a:noFill/>
                    </a:lnB>
                  </a:tcPr>
                </a:tc>
                <a:tc>
                  <a:txBody>
                    <a:bodyPr/>
                    <a:lstStyle/>
                    <a:p>
                      <a:r>
                        <a:rPr lang="en-US"/>
                        <a:t>November 22, 1916 (aged 40)</a:t>
                      </a:r>
                      <a:br>
                        <a:rPr lang="en-US"/>
                      </a:br>
                      <a:r>
                        <a:rPr lang="en-US">
                          <a:hlinkClick r:id="rId4" action="ppaction://hlinkfile" tooltip="Glen Ellen, California"/>
                        </a:rPr>
                        <a:t>Glen Ellen, California</a:t>
                      </a:r>
                      <a:r>
                        <a:rPr lang="en-US"/>
                        <a:t/>
                      </a:r>
                      <a:br>
                        <a:rPr lang="en-US"/>
                      </a:br>
                      <a:r>
                        <a:rPr lang="en-US"/>
                        <a:t>United States</a:t>
                      </a:r>
                    </a:p>
                  </a:txBody>
                  <a:tcPr anchor="ctr">
                    <a:lnL>
                      <a:noFill/>
                    </a:lnL>
                    <a:lnR>
                      <a:noFill/>
                    </a:lnR>
                    <a:lnT>
                      <a:noFill/>
                    </a:lnT>
                    <a:lnB>
                      <a:noFill/>
                    </a:lnB>
                  </a:tcPr>
                </a:tc>
              </a:tr>
              <a:tr h="607219">
                <a:tc>
                  <a:txBody>
                    <a:bodyPr/>
                    <a:lstStyle/>
                    <a:p>
                      <a:r>
                        <a:rPr lang="en-US">
                          <a:hlinkClick r:id="rId5" action="ppaction://hlinkfile" tooltip="Employment"/>
                        </a:rPr>
                        <a:t>Occupation</a:t>
                      </a:r>
                      <a:endParaRPr lang="en-US"/>
                    </a:p>
                  </a:txBody>
                  <a:tcPr anchor="ctr">
                    <a:lnL>
                      <a:noFill/>
                    </a:lnL>
                    <a:lnR>
                      <a:noFill/>
                    </a:lnR>
                    <a:lnT>
                      <a:noFill/>
                    </a:lnT>
                    <a:lnB>
                      <a:noFill/>
                    </a:lnB>
                  </a:tcPr>
                </a:tc>
                <a:tc>
                  <a:txBody>
                    <a:bodyPr/>
                    <a:lstStyle/>
                    <a:p>
                      <a:r>
                        <a:rPr lang="en-US">
                          <a:hlinkClick r:id="rId6" action="ppaction://hlinkfile" tooltip="Novelist"/>
                        </a:rPr>
                        <a:t>Novelist</a:t>
                      </a:r>
                      <a:r>
                        <a:rPr lang="en-US"/>
                        <a:t>, </a:t>
                      </a:r>
                      <a:r>
                        <a:rPr lang="en-US">
                          <a:hlinkClick r:id="rId7" action="ppaction://hlinkfile" tooltip="Journalist"/>
                        </a:rPr>
                        <a:t>journalist</a:t>
                      </a:r>
                      <a:r>
                        <a:rPr lang="en-US"/>
                        <a:t>, </a:t>
                      </a:r>
                      <a:r>
                        <a:rPr lang="en-US">
                          <a:hlinkClick r:id="rId8" action="ppaction://hlinkfile" tooltip="Short story"/>
                        </a:rPr>
                        <a:t>short story</a:t>
                      </a:r>
                      <a:r>
                        <a:rPr lang="en-US"/>
                        <a:t> writer and </a:t>
                      </a:r>
                      <a:r>
                        <a:rPr lang="en-US">
                          <a:hlinkClick r:id="rId9" action="ppaction://hlinkfile" tooltip="Essayist"/>
                        </a:rPr>
                        <a:t>essayist</a:t>
                      </a:r>
                      <a:endParaRPr lang="en-US"/>
                    </a:p>
                  </a:txBody>
                  <a:tcPr anchor="ctr">
                    <a:lnL>
                      <a:noFill/>
                    </a:lnL>
                    <a:lnR>
                      <a:noFill/>
                    </a:lnR>
                    <a:lnT>
                      <a:noFill/>
                    </a:lnT>
                    <a:lnB>
                      <a:noFill/>
                    </a:lnB>
                  </a:tcPr>
                </a:tc>
              </a:tr>
              <a:tr h="346982">
                <a:tc>
                  <a:txBody>
                    <a:bodyPr/>
                    <a:lstStyle/>
                    <a:p>
                      <a:r>
                        <a:rPr lang="en-US">
                          <a:hlinkClick r:id="rId10" action="ppaction://hlinkfile" tooltip="Literary movement"/>
                        </a:rPr>
                        <a:t>Literary movement</a:t>
                      </a:r>
                      <a:endParaRPr lang="en-US"/>
                    </a:p>
                  </a:txBody>
                  <a:tcPr anchor="ctr">
                    <a:lnL>
                      <a:noFill/>
                    </a:lnL>
                    <a:lnR>
                      <a:noFill/>
                    </a:lnR>
                    <a:lnT>
                      <a:noFill/>
                    </a:lnT>
                    <a:lnB>
                      <a:noFill/>
                    </a:lnB>
                  </a:tcPr>
                </a:tc>
                <a:tc>
                  <a:txBody>
                    <a:bodyPr/>
                    <a:lstStyle/>
                    <a:p>
                      <a:r>
                        <a:rPr lang="en-US" dirty="0">
                          <a:hlinkClick r:id="rId11" action="ppaction://hlinkfile" tooltip="Realism (arts)"/>
                        </a:rPr>
                        <a:t>Realism</a:t>
                      </a:r>
                      <a:r>
                        <a:rPr lang="en-US" dirty="0"/>
                        <a:t> and </a:t>
                      </a:r>
                      <a:r>
                        <a:rPr lang="en-US" dirty="0">
                          <a:hlinkClick r:id="rId12" action="ppaction://hlinkfile" tooltip="Naturalism (literature)"/>
                        </a:rPr>
                        <a:t>Naturalism</a:t>
                      </a:r>
                      <a:endParaRPr lang="en-US" dirty="0"/>
                    </a:p>
                  </a:txBody>
                  <a:tcPr anchor="ctr">
                    <a:lnL>
                      <a:noFill/>
                    </a:lnL>
                    <a:lnR>
                      <a:noFill/>
                    </a:lnR>
                    <a:lnT>
                      <a:noFill/>
                    </a:lnT>
                    <a:lnB>
                      <a:noFill/>
                    </a:lnB>
                  </a:tcPr>
                </a:tc>
              </a:tr>
            </a:tbl>
          </a:graphicData>
        </a:graphic>
      </p:graphicFrame>
      <p:pic>
        <p:nvPicPr>
          <p:cNvPr id="20493" name="Picture 1" descr="http://upload.wikimedia.org/wikipedia/commons/thumb/8/85/JackLondon02.jpeg/240px-JackLondon02.jpeg"/>
          <p:cNvPicPr>
            <a:picLocks noChangeAspect="1" noChangeArrowheads="1"/>
          </p:cNvPicPr>
          <p:nvPr/>
        </p:nvPicPr>
        <p:blipFill>
          <a:blip r:embed="rId13"/>
          <a:srcRect/>
          <a:stretch>
            <a:fillRect/>
          </a:stretch>
        </p:blipFill>
        <p:spPr bwMode="auto">
          <a:xfrm>
            <a:off x="3500438" y="0"/>
            <a:ext cx="2286000" cy="3152775"/>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عنوان 1"/>
          <p:cNvSpPr>
            <a:spLocks noGrp="1"/>
          </p:cNvSpPr>
          <p:nvPr>
            <p:ph type="title"/>
          </p:nvPr>
        </p:nvSpPr>
        <p:spPr/>
        <p:txBody>
          <a:bodyPr/>
          <a:lstStyle/>
          <a:p>
            <a:pPr algn="ctr" rtl="0"/>
            <a:r>
              <a:rPr lang="en-US" smtClean="0">
                <a:cs typeface="Traditional Arabic" pitchFamily="2" charset="-78"/>
              </a:rPr>
              <a:t>Jack London (1876-1916)</a:t>
            </a:r>
            <a:endParaRPr lang="ar-SA" smtClean="0"/>
          </a:p>
        </p:txBody>
      </p:sp>
      <p:sp>
        <p:nvSpPr>
          <p:cNvPr id="21507" name="عنصر نائب للمحتوى 2"/>
          <p:cNvSpPr>
            <a:spLocks noGrp="1"/>
          </p:cNvSpPr>
          <p:nvPr>
            <p:ph idx="1"/>
          </p:nvPr>
        </p:nvSpPr>
        <p:spPr/>
        <p:txBody>
          <a:bodyPr/>
          <a:lstStyle/>
          <a:p>
            <a:pPr lvl="1" algn="just" rtl="0"/>
            <a:r>
              <a:rPr lang="en-US" sz="2200" smtClean="0">
                <a:cs typeface="Majalla UI"/>
              </a:rPr>
              <a:t>Although London died at the age of forty, he had an amazing career. He was a self-educated man. Sometimes he was a Darwininan naturalist, other times he was a Marxian socialist. Later, he rejected socialism and supported a kind of white racism. Although he often changed his philosophy, the quality of his writing was always high.</a:t>
            </a:r>
          </a:p>
          <a:p>
            <a:pPr lvl="1" algn="just" rtl="0"/>
            <a:r>
              <a:rPr lang="en-US" sz="2200" smtClean="0">
                <a:cs typeface="Majalla UI"/>
              </a:rPr>
              <a:t>Like Norris, London was deeply influenced by Darwins ideas of constant struggle in nature and the survival of the strongest. Hence, the heroes of some of his works are animals. Also, the laws of nature govern everything and everyone inside and outside society and sometimes the people are defeated by these laws. </a:t>
            </a:r>
            <a:endParaRPr lang="ar-SA" sz="22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عنوان 1"/>
          <p:cNvSpPr>
            <a:spLocks noGrp="1"/>
          </p:cNvSpPr>
          <p:nvPr>
            <p:ph type="title"/>
          </p:nvPr>
        </p:nvSpPr>
        <p:spPr/>
        <p:txBody>
          <a:bodyPr/>
          <a:lstStyle/>
          <a:p>
            <a:pPr algn="ctr" rtl="0"/>
            <a:r>
              <a:rPr lang="en-US" smtClean="0">
                <a:cs typeface="Traditional Arabic" pitchFamily="2" charset="-78"/>
              </a:rPr>
              <a:t>Jack London’s works</a:t>
            </a:r>
            <a:endParaRPr lang="ar-SA" smtClean="0"/>
          </a:p>
        </p:txBody>
      </p:sp>
      <p:sp>
        <p:nvSpPr>
          <p:cNvPr id="22531" name="عنصر نائب للمحتوى 2"/>
          <p:cNvSpPr>
            <a:spLocks noGrp="1"/>
          </p:cNvSpPr>
          <p:nvPr>
            <p:ph idx="1"/>
          </p:nvPr>
        </p:nvSpPr>
        <p:spPr/>
        <p:txBody>
          <a:bodyPr/>
          <a:lstStyle/>
          <a:p>
            <a:pPr lvl="1" algn="just" rtl="0"/>
            <a:r>
              <a:rPr lang="en-US" i="1" smtClean="0">
                <a:cs typeface="Majalla UI"/>
              </a:rPr>
              <a:t>The Call of the Wild </a:t>
            </a:r>
            <a:r>
              <a:rPr lang="en-US" smtClean="0">
                <a:cs typeface="Majalla UI"/>
              </a:rPr>
              <a:t>(1903), is London's most-read book, and it is generally considered his best, the masterpiece of his so-called "early period". Because the protagonist is a dog, it is sometimes classified as suitable for children, but it is dark in tone and contains numerous scenes of cruelty and violence. Buck, the dog, is taken from his easy life in California to freezing Alaska. He survives because he is superior.</a:t>
            </a:r>
          </a:p>
          <a:p>
            <a:pPr lvl="1" algn="just" rtl="0">
              <a:buFont typeface="Wingdings 2" pitchFamily="18" charset="2"/>
              <a:buNone/>
            </a:pPr>
            <a:endParaRPr lang="en-US" smtClean="0">
              <a:cs typeface="Majalla UI"/>
            </a:endParaRPr>
          </a:p>
          <a:p>
            <a:pPr lvl="1" algn="just" rtl="0"/>
            <a:r>
              <a:rPr lang="en-US" smtClean="0">
                <a:cs typeface="Majalla UI"/>
              </a:rPr>
              <a:t>Some of his other works are: </a:t>
            </a:r>
            <a:r>
              <a:rPr lang="en-US" i="1" smtClean="0">
                <a:cs typeface="Majalla UI"/>
              </a:rPr>
              <a:t>The Sea-Wolf</a:t>
            </a:r>
            <a:r>
              <a:rPr lang="en-US" smtClean="0">
                <a:cs typeface="Majalla UI"/>
              </a:rPr>
              <a:t> (1904),and  </a:t>
            </a:r>
            <a:r>
              <a:rPr lang="en-US" i="1" smtClean="0">
                <a:cs typeface="Majalla UI"/>
              </a:rPr>
              <a:t>To Build a Fire </a:t>
            </a:r>
            <a:r>
              <a:rPr lang="en-US" smtClean="0">
                <a:cs typeface="Majalla UI"/>
              </a:rPr>
              <a:t>(1910)  </a:t>
            </a:r>
            <a:endParaRPr lang="ar-SA"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عنوان 1"/>
          <p:cNvSpPr>
            <a:spLocks noGrp="1"/>
          </p:cNvSpPr>
          <p:nvPr>
            <p:ph type="title"/>
          </p:nvPr>
        </p:nvSpPr>
        <p:spPr/>
        <p:txBody>
          <a:bodyPr/>
          <a:lstStyle/>
          <a:p>
            <a:pPr algn="ctr" rtl="0"/>
            <a:r>
              <a:rPr lang="en-US" smtClean="0">
                <a:cs typeface="Traditional Arabic" pitchFamily="2" charset="-78"/>
              </a:rPr>
              <a:t>Muckraker Era</a:t>
            </a:r>
            <a:endParaRPr lang="ar-SA" smtClean="0"/>
          </a:p>
        </p:txBody>
      </p:sp>
      <p:sp>
        <p:nvSpPr>
          <p:cNvPr id="23555" name="عنصر نائب للمحتوى 2"/>
          <p:cNvSpPr>
            <a:spLocks noGrp="1"/>
          </p:cNvSpPr>
          <p:nvPr>
            <p:ph idx="1"/>
          </p:nvPr>
        </p:nvSpPr>
        <p:spPr/>
        <p:txBody>
          <a:bodyPr/>
          <a:lstStyle/>
          <a:p>
            <a:pPr lvl="1" algn="just" rtl="0"/>
            <a:r>
              <a:rPr lang="en-US" sz="2200" smtClean="0">
                <a:cs typeface="Majalla UI"/>
              </a:rPr>
              <a:t>The big businessmen and big capitalists were becoming the bad guys in the American society. The American public began to feel that ‘dirty politics’ and ‘dirty business’ had gone too far in American society. </a:t>
            </a:r>
            <a:r>
              <a:rPr lang="en-US" sz="2200" b="1" smtClean="0">
                <a:cs typeface="Majalla UI"/>
              </a:rPr>
              <a:t>At the turn of the century </a:t>
            </a:r>
            <a:r>
              <a:rPr lang="en-US" sz="2200" smtClean="0">
                <a:cs typeface="Majalla UI"/>
              </a:rPr>
              <a:t>even the president expressed this idea. President Roosevelt announced that a war must be lead against the political, social and economic evils. In politics, this was the ‘progressive era.’ In newspapers and literature from 1900 to 1914 it was ‘Muckraker Era.</a:t>
            </a:r>
          </a:p>
          <a:p>
            <a:pPr lvl="1" algn="just" rtl="0">
              <a:buFont typeface="Wingdings 2" pitchFamily="18" charset="2"/>
              <a:buNone/>
            </a:pPr>
            <a:endParaRPr lang="en-US" sz="2200" smtClean="0">
              <a:cs typeface="Majalla UI"/>
            </a:endParaRPr>
          </a:p>
          <a:p>
            <a:pPr lvl="1" algn="just" rtl="0"/>
            <a:r>
              <a:rPr lang="en-US" sz="2200" smtClean="0">
                <a:cs typeface="Majalla UI"/>
              </a:rPr>
              <a:t>The job of the Muckrakers was to print the truth, however unpleasant it is in their magazines and later in their books. </a:t>
            </a:r>
            <a:endParaRPr lang="ar-SA" sz="22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عنوان 1"/>
          <p:cNvSpPr>
            <a:spLocks noGrp="1"/>
          </p:cNvSpPr>
          <p:nvPr>
            <p:ph type="title"/>
          </p:nvPr>
        </p:nvSpPr>
        <p:spPr/>
        <p:txBody>
          <a:bodyPr/>
          <a:lstStyle/>
          <a:p>
            <a:pPr algn="ctr" rtl="0" eaLnBrk="1" hangingPunct="1"/>
            <a:r>
              <a:rPr lang="en-US" sz="4800" smtClean="0">
                <a:cs typeface="Traditional Arabic" pitchFamily="2" charset="-78"/>
              </a:rPr>
              <a:t>Realism</a:t>
            </a:r>
            <a:endParaRPr lang="ar-SA" sz="4800" smtClean="0"/>
          </a:p>
        </p:txBody>
      </p:sp>
      <p:sp>
        <p:nvSpPr>
          <p:cNvPr id="6147" name="عنصر نائب للمحتوى 2"/>
          <p:cNvSpPr>
            <a:spLocks noGrp="1"/>
          </p:cNvSpPr>
          <p:nvPr>
            <p:ph idx="1"/>
          </p:nvPr>
        </p:nvSpPr>
        <p:spPr/>
        <p:txBody>
          <a:bodyPr/>
          <a:lstStyle/>
          <a:p>
            <a:pPr lvl="1" algn="l" rtl="0" eaLnBrk="1" hangingPunct="1"/>
            <a:r>
              <a:rPr lang="en-US" smtClean="0">
                <a:cs typeface="Majalla UI"/>
              </a:rPr>
              <a:t>By 1875, American writers were moving towards realism in literature.</a:t>
            </a:r>
          </a:p>
          <a:p>
            <a:pPr lvl="1" algn="just" rtl="0" eaLnBrk="1" hangingPunct="1"/>
            <a:r>
              <a:rPr lang="en-US" b="1" smtClean="0">
                <a:cs typeface="Majalla UI"/>
              </a:rPr>
              <a:t>American realism</a:t>
            </a:r>
            <a:r>
              <a:rPr lang="en-US" smtClean="0">
                <a:cs typeface="Majalla UI"/>
              </a:rPr>
              <a:t> was a turn of the century idea in art, music and literature that showed through these different types of work, reflections of the time period. </a:t>
            </a:r>
          </a:p>
          <a:p>
            <a:pPr lvl="1" algn="just" rtl="0" eaLnBrk="1" hangingPunct="1"/>
            <a:r>
              <a:rPr lang="en-US" smtClean="0">
                <a:cs typeface="Majalla UI"/>
              </a:rPr>
              <a:t>They were influenced by French writers who changed the relationship between society and literature. For them realism was an ideology and the novel had the power to become a political power. </a:t>
            </a:r>
            <a:endParaRPr lang="ar-SA"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1524000" y="2714625"/>
          <a:ext cx="6096000" cy="3929090"/>
        </p:xfrm>
        <a:graphic>
          <a:graphicData uri="http://schemas.openxmlformats.org/drawingml/2006/table">
            <a:tbl>
              <a:tblPr/>
              <a:tblGrid>
                <a:gridCol w="3048000"/>
                <a:gridCol w="3048000"/>
              </a:tblGrid>
              <a:tr h="402984">
                <a:tc gridSpan="2">
                  <a:txBody>
                    <a:bodyPr/>
                    <a:lstStyle/>
                    <a:p>
                      <a:pPr algn="ctr"/>
                      <a:r>
                        <a:rPr lang="en-US"/>
                        <a:t>Upton Sinclair</a:t>
                      </a:r>
                    </a:p>
                  </a:txBody>
                  <a:tcPr anchor="ctr">
                    <a:lnL>
                      <a:noFill/>
                    </a:lnL>
                    <a:lnR>
                      <a:noFill/>
                    </a:lnR>
                    <a:lnT>
                      <a:noFill/>
                    </a:lnT>
                    <a:lnB>
                      <a:noFill/>
                    </a:lnB>
                  </a:tcPr>
                </a:tc>
                <a:tc hMerge="1">
                  <a:txBody>
                    <a:bodyPr/>
                    <a:lstStyle/>
                    <a:p>
                      <a:pPr rtl="1"/>
                      <a:endParaRPr lang="ar-SA"/>
                    </a:p>
                  </a:txBody>
                  <a:tcPr/>
                </a:tc>
              </a:tr>
              <a:tr h="705221">
                <a:tc gridSpan="2">
                  <a:txBody>
                    <a:bodyPr/>
                    <a:lstStyle/>
                    <a:p>
                      <a:pPr algn="ctr"/>
                      <a:r>
                        <a:rPr lang="ar-SA"/>
                        <a:t/>
                      </a:r>
                      <a:br>
                        <a:rPr lang="ar-SA"/>
                      </a:br>
                      <a:endParaRPr lang="ar-SA"/>
                    </a:p>
                  </a:txBody>
                  <a:tcPr anchor="ctr">
                    <a:lnL>
                      <a:noFill/>
                    </a:lnL>
                    <a:lnR>
                      <a:noFill/>
                    </a:lnR>
                    <a:lnT>
                      <a:noFill/>
                    </a:lnT>
                    <a:lnB>
                      <a:noFill/>
                    </a:lnB>
                  </a:tcPr>
                </a:tc>
                <a:tc hMerge="1">
                  <a:txBody>
                    <a:bodyPr/>
                    <a:lstStyle/>
                    <a:p>
                      <a:pPr rtl="1"/>
                      <a:endParaRPr lang="ar-SA"/>
                    </a:p>
                  </a:txBody>
                  <a:tcPr/>
                </a:tc>
              </a:tr>
              <a:tr h="1007459">
                <a:tc>
                  <a:txBody>
                    <a:bodyPr/>
                    <a:lstStyle/>
                    <a:p>
                      <a:r>
                        <a:rPr lang="en-US"/>
                        <a:t>Born</a:t>
                      </a:r>
                    </a:p>
                  </a:txBody>
                  <a:tcPr anchor="ctr">
                    <a:lnL>
                      <a:noFill/>
                    </a:lnL>
                    <a:lnR>
                      <a:noFill/>
                    </a:lnR>
                    <a:lnT>
                      <a:noFill/>
                    </a:lnT>
                    <a:lnB>
                      <a:noFill/>
                    </a:lnB>
                  </a:tcPr>
                </a:tc>
                <a:tc>
                  <a:txBody>
                    <a:bodyPr/>
                    <a:lstStyle/>
                    <a:p>
                      <a:r>
                        <a:rPr lang="en-US"/>
                        <a:t>September 20, 1878(1878-09-20)</a:t>
                      </a:r>
                      <a:br>
                        <a:rPr lang="en-US"/>
                      </a:br>
                      <a:r>
                        <a:rPr lang="en-US">
                          <a:hlinkClick r:id="rId2" action="ppaction://hlinkfile" tooltip="Baltimore, Maryland"/>
                        </a:rPr>
                        <a:t>Baltimore, Maryland</a:t>
                      </a:r>
                      <a:endParaRPr lang="en-US"/>
                    </a:p>
                  </a:txBody>
                  <a:tcPr anchor="ctr">
                    <a:lnL>
                      <a:noFill/>
                    </a:lnL>
                    <a:lnR>
                      <a:noFill/>
                    </a:lnR>
                    <a:lnT>
                      <a:noFill/>
                    </a:lnT>
                    <a:lnB>
                      <a:noFill/>
                    </a:lnB>
                  </a:tcPr>
                </a:tc>
              </a:tr>
              <a:tr h="705221">
                <a:tc>
                  <a:txBody>
                    <a:bodyPr/>
                    <a:lstStyle/>
                    <a:p>
                      <a:r>
                        <a:rPr lang="en-US"/>
                        <a:t>Died</a:t>
                      </a:r>
                    </a:p>
                  </a:txBody>
                  <a:tcPr anchor="ctr">
                    <a:lnL>
                      <a:noFill/>
                    </a:lnL>
                    <a:lnR>
                      <a:noFill/>
                    </a:lnR>
                    <a:lnT>
                      <a:noFill/>
                    </a:lnT>
                    <a:lnB>
                      <a:noFill/>
                    </a:lnB>
                  </a:tcPr>
                </a:tc>
                <a:tc>
                  <a:txBody>
                    <a:bodyPr/>
                    <a:lstStyle/>
                    <a:p>
                      <a:r>
                        <a:rPr lang="en-US"/>
                        <a:t>November 25, 1968 (aged 90)</a:t>
                      </a:r>
                      <a:br>
                        <a:rPr lang="en-US"/>
                      </a:br>
                      <a:r>
                        <a:rPr lang="en-US">
                          <a:hlinkClick r:id="rId3" action="ppaction://hlinkfile" tooltip="Bound Brook, New Jersey"/>
                        </a:rPr>
                        <a:t>Bound Brook, New Jersey</a:t>
                      </a:r>
                      <a:endParaRPr lang="en-US"/>
                    </a:p>
                  </a:txBody>
                  <a:tcPr anchor="ctr">
                    <a:lnL>
                      <a:noFill/>
                    </a:lnL>
                    <a:lnR>
                      <a:noFill/>
                    </a:lnR>
                    <a:lnT>
                      <a:noFill/>
                    </a:lnT>
                    <a:lnB>
                      <a:noFill/>
                    </a:lnB>
                  </a:tcPr>
                </a:tc>
              </a:tr>
              <a:tr h="705221">
                <a:tc>
                  <a:txBody>
                    <a:bodyPr/>
                    <a:lstStyle/>
                    <a:p>
                      <a:r>
                        <a:rPr lang="en-US">
                          <a:hlinkClick r:id="rId4" action="ppaction://hlinkfile" tooltip="Employment"/>
                        </a:rPr>
                        <a:t>Occupation</a:t>
                      </a:r>
                      <a:endParaRPr lang="en-US"/>
                    </a:p>
                  </a:txBody>
                  <a:tcPr anchor="ctr">
                    <a:lnL>
                      <a:noFill/>
                    </a:lnL>
                    <a:lnR>
                      <a:noFill/>
                    </a:lnR>
                    <a:lnT>
                      <a:noFill/>
                    </a:lnT>
                    <a:lnB>
                      <a:noFill/>
                    </a:lnB>
                  </a:tcPr>
                </a:tc>
                <a:tc>
                  <a:txBody>
                    <a:bodyPr/>
                    <a:lstStyle/>
                    <a:p>
                      <a:r>
                        <a:rPr lang="en-US">
                          <a:hlinkClick r:id="rId5" action="ppaction://hlinkfile" tooltip="Novelist"/>
                        </a:rPr>
                        <a:t>Novelist</a:t>
                      </a:r>
                      <a:r>
                        <a:rPr lang="en-US"/>
                        <a:t>, </a:t>
                      </a:r>
                      <a:r>
                        <a:rPr lang="en-US">
                          <a:hlinkClick r:id="rId6" action="ppaction://hlinkfile" tooltip="Writer"/>
                        </a:rPr>
                        <a:t>writer</a:t>
                      </a:r>
                      <a:r>
                        <a:rPr lang="en-US"/>
                        <a:t>, </a:t>
                      </a:r>
                      <a:r>
                        <a:rPr lang="en-US">
                          <a:hlinkClick r:id="rId7" action="ppaction://hlinkfile" tooltip="Journalist"/>
                        </a:rPr>
                        <a:t>journalist</a:t>
                      </a:r>
                      <a:r>
                        <a:rPr lang="en-US"/>
                        <a:t>, </a:t>
                      </a:r>
                      <a:r>
                        <a:rPr lang="en-US">
                          <a:hlinkClick r:id="rId8" action="ppaction://hlinkfile" tooltip="Political activist"/>
                        </a:rPr>
                        <a:t>political activist</a:t>
                      </a:r>
                      <a:endParaRPr lang="en-US"/>
                    </a:p>
                  </a:txBody>
                  <a:tcPr anchor="ctr">
                    <a:lnL>
                      <a:noFill/>
                    </a:lnL>
                    <a:lnR>
                      <a:noFill/>
                    </a:lnR>
                    <a:lnT>
                      <a:noFill/>
                    </a:lnT>
                    <a:lnB>
                      <a:noFill/>
                    </a:lnB>
                  </a:tcPr>
                </a:tc>
              </a:tr>
              <a:tr h="402984">
                <a:tc>
                  <a:txBody>
                    <a:bodyPr/>
                    <a:lstStyle/>
                    <a:p>
                      <a:r>
                        <a:rPr lang="en-US">
                          <a:hlinkClick r:id="rId9" action="ppaction://hlinkfile" tooltip="Nationality"/>
                        </a:rPr>
                        <a:t>Nationality</a:t>
                      </a:r>
                      <a:endParaRPr lang="en-US"/>
                    </a:p>
                  </a:txBody>
                  <a:tcPr anchor="ctr">
                    <a:lnL>
                      <a:noFill/>
                    </a:lnL>
                    <a:lnR>
                      <a:noFill/>
                    </a:lnR>
                    <a:lnT>
                      <a:noFill/>
                    </a:lnT>
                    <a:lnB>
                      <a:noFill/>
                    </a:lnB>
                  </a:tcPr>
                </a:tc>
                <a:tc>
                  <a:txBody>
                    <a:bodyPr/>
                    <a:lstStyle/>
                    <a:p>
                      <a:r>
                        <a:rPr lang="en-US" dirty="0">
                          <a:hlinkClick r:id="rId10" action="ppaction://hlinkfile" tooltip="United States"/>
                        </a:rPr>
                        <a:t>American</a:t>
                      </a:r>
                      <a:endParaRPr lang="en-US" dirty="0"/>
                    </a:p>
                  </a:txBody>
                  <a:tcPr anchor="ctr">
                    <a:lnL>
                      <a:noFill/>
                    </a:lnL>
                    <a:lnR>
                      <a:noFill/>
                    </a:lnR>
                    <a:lnT>
                      <a:noFill/>
                    </a:lnT>
                    <a:lnB>
                      <a:noFill/>
                    </a:lnB>
                  </a:tcPr>
                </a:tc>
              </a:tr>
            </a:tbl>
          </a:graphicData>
        </a:graphic>
      </p:graphicFrame>
      <p:pic>
        <p:nvPicPr>
          <p:cNvPr id="24589" name="Picture 1" descr="http://upload.wikimedia.org/wikipedia/commons/9/90/Upton_Beall_Sinclair_Jr.jpg"/>
          <p:cNvPicPr>
            <a:picLocks noChangeAspect="1" noChangeArrowheads="1"/>
          </p:cNvPicPr>
          <p:nvPr/>
        </p:nvPicPr>
        <p:blipFill>
          <a:blip r:embed="rId11"/>
          <a:srcRect/>
          <a:stretch>
            <a:fillRect/>
          </a:stretch>
        </p:blipFill>
        <p:spPr bwMode="auto">
          <a:xfrm>
            <a:off x="3429000" y="0"/>
            <a:ext cx="2057400" cy="2771775"/>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عنوان 1"/>
          <p:cNvSpPr>
            <a:spLocks noGrp="1"/>
          </p:cNvSpPr>
          <p:nvPr>
            <p:ph type="title"/>
          </p:nvPr>
        </p:nvSpPr>
        <p:spPr/>
        <p:txBody>
          <a:bodyPr/>
          <a:lstStyle/>
          <a:p>
            <a:pPr algn="ctr" rtl="0"/>
            <a:r>
              <a:rPr lang="en-US" smtClean="0">
                <a:cs typeface="Traditional Arabic" pitchFamily="2" charset="-78"/>
              </a:rPr>
              <a:t>Upton Sinclair (1878-1968)</a:t>
            </a:r>
            <a:endParaRPr lang="ar-SA" smtClean="0"/>
          </a:p>
        </p:txBody>
      </p:sp>
      <p:sp>
        <p:nvSpPr>
          <p:cNvPr id="25603" name="عنصر نائب للمحتوى 2"/>
          <p:cNvSpPr>
            <a:spLocks noGrp="1"/>
          </p:cNvSpPr>
          <p:nvPr>
            <p:ph idx="1"/>
          </p:nvPr>
        </p:nvSpPr>
        <p:spPr>
          <a:xfrm>
            <a:off x="457200" y="1714500"/>
            <a:ext cx="8229600" cy="5143500"/>
          </a:xfrm>
        </p:spPr>
        <p:txBody>
          <a:bodyPr/>
          <a:lstStyle/>
          <a:p>
            <a:pPr lvl="1" algn="just" rtl="0"/>
            <a:r>
              <a:rPr lang="en-US" sz="2000" dirty="0" smtClean="0">
                <a:cs typeface="Majalla UI"/>
              </a:rPr>
              <a:t>The most famous of Muckraker, Sinclair, believed in human goodness and was sure society could change. For him Muckraker was “almost a religious mission.”</a:t>
            </a:r>
          </a:p>
          <a:p>
            <a:pPr lvl="1" algn="just" rtl="0"/>
            <a:r>
              <a:rPr lang="en-US" sz="2000" dirty="0" smtClean="0">
                <a:cs typeface="Majalla UI"/>
              </a:rPr>
              <a:t>Almost in all his novels, his characters seem flat and lifeless. However, his main interest was the message not the characters. His novels tried to force the society to change, because his works succeeded in correcting many of the evils they described.</a:t>
            </a:r>
          </a:p>
          <a:p>
            <a:pPr lvl="1" algn="just" rtl="0"/>
            <a:r>
              <a:rPr lang="en-US" sz="2000" i="1" dirty="0" smtClean="0">
                <a:cs typeface="Majalla UI"/>
              </a:rPr>
              <a:t>The Jungle</a:t>
            </a:r>
            <a:r>
              <a:rPr lang="en-US" sz="2000" dirty="0" smtClean="0">
                <a:cs typeface="Majalla UI"/>
              </a:rPr>
              <a:t> (1906), is written to highlight the plight of the working class and to remove from obscurity the corruption of the American meatpacking industry during the early-20th century. The novel depicts in harsh tones the poverty, absence of social programs, unpleasant living and working conditions among the working class, which is contrasted with the deeply corrupted world of those in power. The sad state of turn-of-the-century labor is placed front and center for the American public to see, suggesting that something needs to be done.</a:t>
            </a:r>
            <a:endParaRPr lang="ar-SA" sz="20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1571625" y="2643188"/>
          <a:ext cx="6020740" cy="4108032"/>
        </p:xfrm>
        <a:graphic>
          <a:graphicData uri="http://schemas.openxmlformats.org/drawingml/2006/table">
            <a:tbl>
              <a:tblPr/>
              <a:tblGrid>
                <a:gridCol w="3010370"/>
                <a:gridCol w="3010370"/>
              </a:tblGrid>
              <a:tr h="355090">
                <a:tc gridSpan="2">
                  <a:txBody>
                    <a:bodyPr/>
                    <a:lstStyle/>
                    <a:p>
                      <a:pPr algn="ctr"/>
                      <a:r>
                        <a:rPr lang="en-US" sz="1800" dirty="0"/>
                        <a:t>William Sydney Porter</a:t>
                      </a:r>
                    </a:p>
                  </a:txBody>
                  <a:tcPr marL="90311" marR="90311" marT="45156" marB="45156" anchor="ctr">
                    <a:lnL>
                      <a:noFill/>
                    </a:lnL>
                    <a:lnR>
                      <a:noFill/>
                    </a:lnR>
                    <a:lnT>
                      <a:noFill/>
                    </a:lnT>
                    <a:lnB>
                      <a:noFill/>
                    </a:lnB>
                  </a:tcPr>
                </a:tc>
                <a:tc hMerge="1">
                  <a:txBody>
                    <a:bodyPr/>
                    <a:lstStyle/>
                    <a:p>
                      <a:pPr rtl="1"/>
                      <a:endParaRPr lang="ar-SA"/>
                    </a:p>
                  </a:txBody>
                  <a:tcPr/>
                </a:tc>
              </a:tr>
              <a:tr h="622231">
                <a:tc gridSpan="2">
                  <a:txBody>
                    <a:bodyPr/>
                    <a:lstStyle/>
                    <a:p>
                      <a:pPr algn="ctr"/>
                      <a:r>
                        <a:rPr lang="ar-SA" sz="1800"/>
                        <a:t/>
                      </a:r>
                      <a:br>
                        <a:rPr lang="ar-SA" sz="1800"/>
                      </a:br>
                      <a:endParaRPr lang="ar-SA" sz="1800"/>
                    </a:p>
                  </a:txBody>
                  <a:tcPr marL="90311" marR="90311" marT="45156" marB="45156" anchor="ctr">
                    <a:lnL>
                      <a:noFill/>
                    </a:lnL>
                    <a:lnR>
                      <a:noFill/>
                    </a:lnR>
                    <a:lnT>
                      <a:noFill/>
                    </a:lnT>
                    <a:lnB>
                      <a:noFill/>
                    </a:lnB>
                  </a:tcPr>
                </a:tc>
                <a:tc hMerge="1">
                  <a:txBody>
                    <a:bodyPr/>
                    <a:lstStyle/>
                    <a:p>
                      <a:pPr rtl="1"/>
                      <a:endParaRPr lang="ar-SA"/>
                    </a:p>
                  </a:txBody>
                  <a:tcPr/>
                </a:tc>
              </a:tr>
              <a:tr h="1423655">
                <a:tc>
                  <a:txBody>
                    <a:bodyPr/>
                    <a:lstStyle/>
                    <a:p>
                      <a:r>
                        <a:rPr lang="en-US" sz="1800"/>
                        <a:t>Born</a:t>
                      </a:r>
                    </a:p>
                  </a:txBody>
                  <a:tcPr marL="90311" marR="90311" marT="45156" marB="45156" anchor="ctr">
                    <a:lnL>
                      <a:noFill/>
                    </a:lnL>
                    <a:lnR>
                      <a:noFill/>
                    </a:lnR>
                    <a:lnT>
                      <a:noFill/>
                    </a:lnT>
                    <a:lnB>
                      <a:noFill/>
                    </a:lnB>
                  </a:tcPr>
                </a:tc>
                <a:tc>
                  <a:txBody>
                    <a:bodyPr/>
                    <a:lstStyle/>
                    <a:p>
                      <a:r>
                        <a:rPr lang="en-US" sz="1800"/>
                        <a:t>William Sidney Porter</a:t>
                      </a:r>
                      <a:br>
                        <a:rPr lang="en-US" sz="1800"/>
                      </a:br>
                      <a:r>
                        <a:rPr lang="en-US" sz="1800"/>
                        <a:t>September 11, 1862(1862-09-11)</a:t>
                      </a:r>
                      <a:br>
                        <a:rPr lang="en-US" sz="1800"/>
                      </a:br>
                      <a:r>
                        <a:rPr lang="en-US" sz="1800">
                          <a:hlinkClick r:id="rId2" action="ppaction://hlinkfile" tooltip="Greensboro"/>
                        </a:rPr>
                        <a:t>Greensboro</a:t>
                      </a:r>
                      <a:r>
                        <a:rPr lang="en-US" sz="1800"/>
                        <a:t>, </a:t>
                      </a:r>
                      <a:r>
                        <a:rPr lang="en-US" sz="1800">
                          <a:hlinkClick r:id="rId3" action="ppaction://hlinkfile" tooltip="North Carolina"/>
                        </a:rPr>
                        <a:t>North Carolina</a:t>
                      </a:r>
                      <a:r>
                        <a:rPr lang="en-US" sz="1800"/>
                        <a:t>, </a:t>
                      </a:r>
                      <a:r>
                        <a:rPr lang="en-US" sz="1800">
                          <a:hlinkClick r:id="rId4" action="ppaction://hlinkfile" tooltip="United States"/>
                        </a:rPr>
                        <a:t>United States</a:t>
                      </a:r>
                      <a:endParaRPr lang="en-US" sz="1800"/>
                    </a:p>
                  </a:txBody>
                  <a:tcPr marL="90311" marR="90311" marT="45156" marB="45156" anchor="ctr">
                    <a:lnL>
                      <a:noFill/>
                    </a:lnL>
                    <a:lnR>
                      <a:noFill/>
                    </a:lnR>
                    <a:lnT>
                      <a:noFill/>
                    </a:lnT>
                    <a:lnB>
                      <a:noFill/>
                    </a:lnB>
                  </a:tcPr>
                </a:tc>
              </a:tr>
              <a:tr h="889373">
                <a:tc>
                  <a:txBody>
                    <a:bodyPr/>
                    <a:lstStyle/>
                    <a:p>
                      <a:r>
                        <a:rPr lang="en-US" sz="1800"/>
                        <a:t>Died</a:t>
                      </a:r>
                    </a:p>
                  </a:txBody>
                  <a:tcPr marL="90311" marR="90311" marT="45156" marB="45156" anchor="ctr">
                    <a:lnL>
                      <a:noFill/>
                    </a:lnL>
                    <a:lnR>
                      <a:noFill/>
                    </a:lnR>
                    <a:lnT>
                      <a:noFill/>
                    </a:lnT>
                    <a:lnB>
                      <a:noFill/>
                    </a:lnB>
                  </a:tcPr>
                </a:tc>
                <a:tc>
                  <a:txBody>
                    <a:bodyPr/>
                    <a:lstStyle/>
                    <a:p>
                      <a:r>
                        <a:rPr lang="en-US" sz="1800"/>
                        <a:t>June 5, 1910 (aged 47)</a:t>
                      </a:r>
                      <a:br>
                        <a:rPr lang="en-US" sz="1800"/>
                      </a:br>
                      <a:r>
                        <a:rPr lang="en-US" sz="1800">
                          <a:hlinkClick r:id="rId5" action="ppaction://hlinkfile" tooltip="New York City"/>
                        </a:rPr>
                        <a:t>New York City</a:t>
                      </a:r>
                      <a:r>
                        <a:rPr lang="en-US" sz="1800"/>
                        <a:t>, </a:t>
                      </a:r>
                      <a:r>
                        <a:rPr lang="en-US" sz="1800">
                          <a:hlinkClick r:id="rId6" action="ppaction://hlinkfile" tooltip="New York"/>
                        </a:rPr>
                        <a:t>New York</a:t>
                      </a:r>
                      <a:r>
                        <a:rPr lang="en-US" sz="1800"/>
                        <a:t>, </a:t>
                      </a:r>
                      <a:r>
                        <a:rPr lang="en-US" sz="1800">
                          <a:hlinkClick r:id="rId4" action="ppaction://hlinkfile" tooltip="United States"/>
                        </a:rPr>
                        <a:t>United States</a:t>
                      </a:r>
                      <a:endParaRPr lang="en-US" sz="1800"/>
                    </a:p>
                  </a:txBody>
                  <a:tcPr marL="90311" marR="90311" marT="45156" marB="45156" anchor="ctr">
                    <a:lnL>
                      <a:noFill/>
                    </a:lnL>
                    <a:lnR>
                      <a:noFill/>
                    </a:lnR>
                    <a:lnT>
                      <a:noFill/>
                    </a:lnT>
                    <a:lnB>
                      <a:noFill/>
                    </a:lnB>
                  </a:tcPr>
                </a:tc>
              </a:tr>
              <a:tr h="355090">
                <a:tc>
                  <a:txBody>
                    <a:bodyPr/>
                    <a:lstStyle/>
                    <a:p>
                      <a:r>
                        <a:rPr lang="en-US" sz="1800">
                          <a:hlinkClick r:id="rId7" action="ppaction://hlinkfile" tooltip="Pen name"/>
                        </a:rPr>
                        <a:t>Pen name</a:t>
                      </a:r>
                      <a:endParaRPr lang="en-US" sz="1800"/>
                    </a:p>
                  </a:txBody>
                  <a:tcPr marL="90311" marR="90311" marT="45156" marB="45156" anchor="ctr">
                    <a:lnL>
                      <a:noFill/>
                    </a:lnL>
                    <a:lnR>
                      <a:noFill/>
                    </a:lnR>
                    <a:lnT>
                      <a:noFill/>
                    </a:lnT>
                    <a:lnB>
                      <a:noFill/>
                    </a:lnB>
                  </a:tcPr>
                </a:tc>
                <a:tc>
                  <a:txBody>
                    <a:bodyPr/>
                    <a:lstStyle/>
                    <a:p>
                      <a:r>
                        <a:rPr lang="en-US" sz="1800"/>
                        <a:t>O. Henry, Olivier Henry</a:t>
                      </a:r>
                    </a:p>
                  </a:txBody>
                  <a:tcPr marL="90311" marR="90311" marT="45156" marB="45156" anchor="ctr">
                    <a:lnL>
                      <a:noFill/>
                    </a:lnL>
                    <a:lnR>
                      <a:noFill/>
                    </a:lnR>
                    <a:lnT>
                      <a:noFill/>
                    </a:lnT>
                    <a:lnB>
                      <a:noFill/>
                    </a:lnB>
                  </a:tcPr>
                </a:tc>
              </a:tr>
              <a:tr h="355090">
                <a:tc>
                  <a:txBody>
                    <a:bodyPr/>
                    <a:lstStyle/>
                    <a:p>
                      <a:r>
                        <a:rPr lang="en-US" sz="1800">
                          <a:hlinkClick r:id="rId8" action="ppaction://hlinkfile" tooltip="Employment"/>
                        </a:rPr>
                        <a:t>Occupation</a:t>
                      </a:r>
                      <a:endParaRPr lang="en-US" sz="1800"/>
                    </a:p>
                  </a:txBody>
                  <a:tcPr marL="90311" marR="90311" marT="45156" marB="45156" anchor="ctr">
                    <a:lnL>
                      <a:noFill/>
                    </a:lnL>
                    <a:lnR>
                      <a:noFill/>
                    </a:lnR>
                    <a:lnT>
                      <a:noFill/>
                    </a:lnT>
                    <a:lnB>
                      <a:noFill/>
                    </a:lnB>
                  </a:tcPr>
                </a:tc>
                <a:tc>
                  <a:txBody>
                    <a:bodyPr/>
                    <a:lstStyle/>
                    <a:p>
                      <a:r>
                        <a:rPr lang="en-US" sz="1800" dirty="0">
                          <a:hlinkClick r:id="rId9" action="ppaction://hlinkfile" tooltip="Writer"/>
                        </a:rPr>
                        <a:t>Writer</a:t>
                      </a:r>
                      <a:endParaRPr lang="en-US" sz="1800" dirty="0"/>
                    </a:p>
                  </a:txBody>
                  <a:tcPr marL="90311" marR="90311" marT="45156" marB="45156" anchor="ctr">
                    <a:lnL>
                      <a:noFill/>
                    </a:lnL>
                    <a:lnR>
                      <a:noFill/>
                    </a:lnR>
                    <a:lnT>
                      <a:noFill/>
                    </a:lnT>
                    <a:lnB>
                      <a:noFill/>
                    </a:lnB>
                  </a:tcPr>
                </a:tc>
              </a:tr>
            </a:tbl>
          </a:graphicData>
        </a:graphic>
      </p:graphicFrame>
      <p:pic>
        <p:nvPicPr>
          <p:cNvPr id="26637" name="Picture 1" descr="http://upload.wikimedia.org/wikipedia/commons/thumb/9/97/William_Sydney_Porter%2C_1910.jpg/240px-William_Sydney_Porter%2C_1910.jpg"/>
          <p:cNvPicPr>
            <a:picLocks noChangeAspect="1" noChangeArrowheads="1"/>
          </p:cNvPicPr>
          <p:nvPr/>
        </p:nvPicPr>
        <p:blipFill>
          <a:blip r:embed="rId10"/>
          <a:srcRect/>
          <a:stretch>
            <a:fillRect/>
          </a:stretch>
        </p:blipFill>
        <p:spPr bwMode="auto">
          <a:xfrm>
            <a:off x="3500438" y="0"/>
            <a:ext cx="2286000" cy="2643188"/>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عنوان 1"/>
          <p:cNvSpPr>
            <a:spLocks noGrp="1"/>
          </p:cNvSpPr>
          <p:nvPr>
            <p:ph type="title"/>
          </p:nvPr>
        </p:nvSpPr>
        <p:spPr/>
        <p:txBody>
          <a:bodyPr/>
          <a:lstStyle/>
          <a:p>
            <a:pPr algn="ctr" rtl="0"/>
            <a:r>
              <a:rPr lang="en-US" smtClean="0">
                <a:cs typeface="Traditional Arabic" pitchFamily="2" charset="-78"/>
              </a:rPr>
              <a:t>O. Henry (1862-1910)</a:t>
            </a:r>
            <a:endParaRPr lang="ar-SA" smtClean="0"/>
          </a:p>
        </p:txBody>
      </p:sp>
      <p:sp>
        <p:nvSpPr>
          <p:cNvPr id="27651" name="عنصر نائب للمحتوى 2"/>
          <p:cNvSpPr>
            <a:spLocks noGrp="1"/>
          </p:cNvSpPr>
          <p:nvPr>
            <p:ph idx="1"/>
          </p:nvPr>
        </p:nvSpPr>
        <p:spPr>
          <a:xfrm>
            <a:off x="457200" y="1785938"/>
            <a:ext cx="8229600" cy="4714875"/>
          </a:xfrm>
        </p:spPr>
        <p:txBody>
          <a:bodyPr/>
          <a:lstStyle/>
          <a:p>
            <a:pPr lvl="1" algn="just" rtl="0"/>
            <a:r>
              <a:rPr lang="en-US" sz="2200" smtClean="0">
                <a:cs typeface="Majalla UI"/>
              </a:rPr>
              <a:t>Henry usually used his own experiences as ideas for stories. Like Twain, he wrote in an easy journalistic style. His stories begin with an action and move quickly to its conclusion. They are  filled with deep portraits of the lives of  ordinary people and he always takes the side of the weak against the strong.</a:t>
            </a:r>
          </a:p>
          <a:p>
            <a:pPr lvl="1" algn="just" rtl="0"/>
            <a:r>
              <a:rPr lang="en-US" sz="2200" smtClean="0">
                <a:cs typeface="Majalla UI"/>
              </a:rPr>
              <a:t>His plots are written according to formulas. </a:t>
            </a:r>
            <a:r>
              <a:rPr lang="en-US" sz="2200" b="1" smtClean="0">
                <a:cs typeface="Majalla UI"/>
              </a:rPr>
              <a:t>One Formula</a:t>
            </a:r>
            <a:r>
              <a:rPr lang="en-US" sz="2200" smtClean="0">
                <a:cs typeface="Majalla UI"/>
              </a:rPr>
              <a:t> is the ‘reversal’ as an action by a character produces the opposite effect from the one he had been hoping for. For example, when a little boy is kidnapped, he reverses the action and makes the men his prisoners. </a:t>
            </a:r>
            <a:r>
              <a:rPr lang="en-US" sz="2200" b="1" smtClean="0">
                <a:cs typeface="Majalla UI"/>
              </a:rPr>
              <a:t>Anothe</a:t>
            </a:r>
            <a:r>
              <a:rPr lang="en-US" sz="2200" smtClean="0">
                <a:cs typeface="Majalla UI"/>
              </a:rPr>
              <a:t>r </a:t>
            </a:r>
            <a:r>
              <a:rPr lang="en-US" sz="2200" b="1" smtClean="0">
                <a:cs typeface="Majalla UI"/>
              </a:rPr>
              <a:t>Formula</a:t>
            </a:r>
            <a:r>
              <a:rPr lang="en-US" sz="2200" smtClean="0">
                <a:cs typeface="Majalla UI"/>
              </a:rPr>
              <a:t> is to keep an important piece of information from the reader until the end</a:t>
            </a:r>
            <a:r>
              <a:rPr lang="en-US" smtClean="0">
                <a:cs typeface="Majalla UI"/>
              </a:rPr>
              <a:t>.</a:t>
            </a:r>
          </a:p>
          <a:p>
            <a:pPr lvl="1" algn="just" rtl="0"/>
            <a:r>
              <a:rPr lang="en-US" smtClean="0">
                <a:cs typeface="Majalla UI"/>
              </a:rPr>
              <a:t>His first collection of short stories is </a:t>
            </a:r>
            <a:r>
              <a:rPr lang="en-US" i="1" smtClean="0">
                <a:cs typeface="Majalla UI"/>
              </a:rPr>
              <a:t>Cabbages and Kings </a:t>
            </a:r>
            <a:r>
              <a:rPr lang="en-US" smtClean="0">
                <a:cs typeface="Majalla UI"/>
              </a:rPr>
              <a:t>(1904).  </a:t>
            </a:r>
            <a:endParaRPr lang="ar-SA"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071678"/>
            <a:ext cx="8305800" cy="1643074"/>
          </a:xfrm>
          <a:solidFill>
            <a:schemeClr val="bg2">
              <a:lumMod val="50000"/>
            </a:schemeClr>
          </a:solidFill>
        </p:spPr>
        <p:txBody>
          <a:bodyPr/>
          <a:lstStyle/>
          <a:p>
            <a:pPr algn="ctr">
              <a:defRPr/>
            </a:pPr>
            <a:r>
              <a:rPr lang="en-US" sz="7200" dirty="0" smtClean="0"/>
              <a:t>THANK YOU</a:t>
            </a:r>
            <a:endParaRPr lang="ar-SA" sz="7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1966913" y="2714625"/>
          <a:ext cx="5210256" cy="3981940"/>
        </p:xfrm>
        <a:graphic>
          <a:graphicData uri="http://schemas.openxmlformats.org/drawingml/2006/table">
            <a:tbl>
              <a:tblPr/>
              <a:tblGrid>
                <a:gridCol w="2605128"/>
                <a:gridCol w="2605128"/>
              </a:tblGrid>
              <a:tr h="302238">
                <a:tc gridSpan="2">
                  <a:txBody>
                    <a:bodyPr/>
                    <a:lstStyle/>
                    <a:p>
                      <a:pPr algn="ctr"/>
                      <a:r>
                        <a:rPr lang="en-US" sz="1500"/>
                        <a:t>William Dean Howells</a:t>
                      </a:r>
                    </a:p>
                  </a:txBody>
                  <a:tcPr marL="78154" marR="78154" marT="39077" marB="39077" anchor="ctr">
                    <a:lnL>
                      <a:noFill/>
                    </a:lnL>
                    <a:lnR>
                      <a:noFill/>
                    </a:lnR>
                    <a:lnT>
                      <a:noFill/>
                    </a:lnT>
                    <a:lnB>
                      <a:noFill/>
                    </a:lnB>
                  </a:tcPr>
                </a:tc>
                <a:tc hMerge="1">
                  <a:txBody>
                    <a:bodyPr/>
                    <a:lstStyle/>
                    <a:p>
                      <a:pPr rtl="1"/>
                      <a:endParaRPr lang="ar-SA"/>
                    </a:p>
                  </a:txBody>
                  <a:tcPr/>
                </a:tc>
              </a:tr>
              <a:tr h="528916">
                <a:tc gridSpan="2">
                  <a:txBody>
                    <a:bodyPr/>
                    <a:lstStyle/>
                    <a:p>
                      <a:pPr algn="ctr"/>
                      <a:r>
                        <a:rPr lang="ar-SA" sz="1500"/>
                        <a:t/>
                      </a:r>
                      <a:br>
                        <a:rPr lang="ar-SA" sz="1500"/>
                      </a:br>
                      <a:endParaRPr lang="ar-SA" sz="1500"/>
                    </a:p>
                  </a:txBody>
                  <a:tcPr marL="78154" marR="78154" marT="39077" marB="39077" anchor="ctr">
                    <a:lnL>
                      <a:noFill/>
                    </a:lnL>
                    <a:lnR>
                      <a:noFill/>
                    </a:lnR>
                    <a:lnT>
                      <a:noFill/>
                    </a:lnT>
                    <a:lnB>
                      <a:noFill/>
                    </a:lnB>
                  </a:tcPr>
                </a:tc>
                <a:tc hMerge="1">
                  <a:txBody>
                    <a:bodyPr/>
                    <a:lstStyle/>
                    <a:p>
                      <a:pPr rtl="1"/>
                      <a:endParaRPr lang="ar-SA"/>
                    </a:p>
                  </a:txBody>
                  <a:tcPr/>
                </a:tc>
              </a:tr>
              <a:tr h="528916">
                <a:tc>
                  <a:txBody>
                    <a:bodyPr/>
                    <a:lstStyle/>
                    <a:p>
                      <a:r>
                        <a:rPr lang="en-US" sz="1500"/>
                        <a:t>Born</a:t>
                      </a:r>
                    </a:p>
                  </a:txBody>
                  <a:tcPr marL="78154" marR="78154" marT="39077" marB="39077" anchor="ctr">
                    <a:lnL>
                      <a:noFill/>
                    </a:lnL>
                    <a:lnR>
                      <a:noFill/>
                    </a:lnR>
                    <a:lnT>
                      <a:noFill/>
                    </a:lnT>
                    <a:lnB>
                      <a:noFill/>
                    </a:lnB>
                  </a:tcPr>
                </a:tc>
                <a:tc>
                  <a:txBody>
                    <a:bodyPr/>
                    <a:lstStyle/>
                    <a:p>
                      <a:r>
                        <a:rPr lang="en-US" sz="1500"/>
                        <a:t>March 1, 1837(1837-03-01)</a:t>
                      </a:r>
                      <a:br>
                        <a:rPr lang="en-US" sz="1500"/>
                      </a:br>
                      <a:r>
                        <a:rPr lang="en-US" sz="1500"/>
                        <a:t>Martinsville, Ohio</a:t>
                      </a:r>
                    </a:p>
                  </a:txBody>
                  <a:tcPr marL="78154" marR="78154" marT="39077" marB="39077" anchor="ctr">
                    <a:lnL>
                      <a:noFill/>
                    </a:lnL>
                    <a:lnR>
                      <a:noFill/>
                    </a:lnR>
                    <a:lnT>
                      <a:noFill/>
                    </a:lnT>
                    <a:lnB>
                      <a:noFill/>
                    </a:lnB>
                  </a:tcPr>
                </a:tc>
              </a:tr>
              <a:tr h="528916">
                <a:tc>
                  <a:txBody>
                    <a:bodyPr/>
                    <a:lstStyle/>
                    <a:p>
                      <a:r>
                        <a:rPr lang="en-US" sz="1500"/>
                        <a:t>Died</a:t>
                      </a:r>
                    </a:p>
                  </a:txBody>
                  <a:tcPr marL="78154" marR="78154" marT="39077" marB="39077" anchor="ctr">
                    <a:lnL>
                      <a:noFill/>
                    </a:lnL>
                    <a:lnR>
                      <a:noFill/>
                    </a:lnR>
                    <a:lnT>
                      <a:noFill/>
                    </a:lnT>
                    <a:lnB>
                      <a:noFill/>
                    </a:lnB>
                  </a:tcPr>
                </a:tc>
                <a:tc>
                  <a:txBody>
                    <a:bodyPr/>
                    <a:lstStyle/>
                    <a:p>
                      <a:r>
                        <a:rPr lang="en-US" sz="1500"/>
                        <a:t>May 11, 1920 (aged 83)</a:t>
                      </a:r>
                      <a:br>
                        <a:rPr lang="en-US" sz="1500"/>
                      </a:br>
                      <a:endParaRPr lang="en-US" sz="1500"/>
                    </a:p>
                  </a:txBody>
                  <a:tcPr marL="78154" marR="78154" marT="39077" marB="39077" anchor="ctr">
                    <a:lnL>
                      <a:noFill/>
                    </a:lnL>
                    <a:lnR>
                      <a:noFill/>
                    </a:lnR>
                    <a:lnT>
                      <a:noFill/>
                    </a:lnT>
                    <a:lnB>
                      <a:noFill/>
                    </a:lnB>
                  </a:tcPr>
                </a:tc>
              </a:tr>
              <a:tr h="302238">
                <a:tc>
                  <a:txBody>
                    <a:bodyPr/>
                    <a:lstStyle/>
                    <a:p>
                      <a:r>
                        <a:rPr lang="en-US" sz="1500">
                          <a:hlinkClick r:id="rId2" tooltip="Pen name"/>
                        </a:rPr>
                        <a:t>Pen name</a:t>
                      </a:r>
                      <a:endParaRPr lang="en-US" sz="1500"/>
                    </a:p>
                  </a:txBody>
                  <a:tcPr marL="78154" marR="78154" marT="39077" marB="39077" anchor="ctr">
                    <a:lnL>
                      <a:noFill/>
                    </a:lnL>
                    <a:lnR>
                      <a:noFill/>
                    </a:lnR>
                    <a:lnT>
                      <a:noFill/>
                    </a:lnT>
                    <a:lnB>
                      <a:noFill/>
                    </a:lnB>
                  </a:tcPr>
                </a:tc>
                <a:tc>
                  <a:txBody>
                    <a:bodyPr/>
                    <a:lstStyle/>
                    <a:p>
                      <a:r>
                        <a:rPr lang="en-US" sz="1500"/>
                        <a:t>W.D. Howells</a:t>
                      </a:r>
                    </a:p>
                  </a:txBody>
                  <a:tcPr marL="78154" marR="78154" marT="39077" marB="39077" anchor="ctr">
                    <a:lnL>
                      <a:noFill/>
                    </a:lnL>
                    <a:lnR>
                      <a:noFill/>
                    </a:lnR>
                    <a:lnT>
                      <a:noFill/>
                    </a:lnT>
                    <a:lnB>
                      <a:noFill/>
                    </a:lnB>
                  </a:tcPr>
                </a:tc>
              </a:tr>
              <a:tr h="302238">
                <a:tc>
                  <a:txBody>
                    <a:bodyPr/>
                    <a:lstStyle/>
                    <a:p>
                      <a:r>
                        <a:rPr lang="en-US" sz="1500">
                          <a:hlinkClick r:id="rId3" tooltip="Employment"/>
                        </a:rPr>
                        <a:t>Occupation</a:t>
                      </a:r>
                      <a:endParaRPr lang="en-US" sz="1500"/>
                    </a:p>
                  </a:txBody>
                  <a:tcPr marL="78154" marR="78154" marT="39077" marB="39077" anchor="ctr">
                    <a:lnL>
                      <a:noFill/>
                    </a:lnL>
                    <a:lnR>
                      <a:noFill/>
                    </a:lnR>
                    <a:lnT>
                      <a:noFill/>
                    </a:lnT>
                    <a:lnB>
                      <a:noFill/>
                    </a:lnB>
                  </a:tcPr>
                </a:tc>
                <a:tc>
                  <a:txBody>
                    <a:bodyPr/>
                    <a:lstStyle/>
                    <a:p>
                      <a:r>
                        <a:rPr lang="en-US" sz="1500"/>
                        <a:t>novelist, short story writer</a:t>
                      </a:r>
                    </a:p>
                  </a:txBody>
                  <a:tcPr marL="78154" marR="78154" marT="39077" marB="39077" anchor="ctr">
                    <a:lnL>
                      <a:noFill/>
                    </a:lnL>
                    <a:lnR>
                      <a:noFill/>
                    </a:lnR>
                    <a:lnT>
                      <a:noFill/>
                    </a:lnT>
                    <a:lnB>
                      <a:noFill/>
                    </a:lnB>
                  </a:tcPr>
                </a:tc>
              </a:tr>
              <a:tr h="302238">
                <a:tc>
                  <a:txBody>
                    <a:bodyPr/>
                    <a:lstStyle/>
                    <a:p>
                      <a:r>
                        <a:rPr lang="en-US" sz="1500">
                          <a:hlinkClick r:id="rId4" tooltip="Nationality"/>
                        </a:rPr>
                        <a:t>Nationality</a:t>
                      </a:r>
                      <a:endParaRPr lang="en-US" sz="1500"/>
                    </a:p>
                  </a:txBody>
                  <a:tcPr marL="78154" marR="78154" marT="39077" marB="39077" anchor="ctr">
                    <a:lnL>
                      <a:noFill/>
                    </a:lnL>
                    <a:lnR>
                      <a:noFill/>
                    </a:lnR>
                    <a:lnT>
                      <a:noFill/>
                    </a:lnT>
                    <a:lnB>
                      <a:noFill/>
                    </a:lnB>
                  </a:tcPr>
                </a:tc>
                <a:tc>
                  <a:txBody>
                    <a:bodyPr/>
                    <a:lstStyle/>
                    <a:p>
                      <a:r>
                        <a:rPr lang="en-US" sz="1500"/>
                        <a:t>American</a:t>
                      </a:r>
                    </a:p>
                  </a:txBody>
                  <a:tcPr marL="78154" marR="78154" marT="39077" marB="39077" anchor="ctr">
                    <a:lnL>
                      <a:noFill/>
                    </a:lnL>
                    <a:lnR>
                      <a:noFill/>
                    </a:lnR>
                    <a:lnT>
                      <a:noFill/>
                    </a:lnT>
                    <a:lnB>
                      <a:noFill/>
                    </a:lnB>
                  </a:tcPr>
                </a:tc>
              </a:tr>
              <a:tr h="302238">
                <a:tc>
                  <a:txBody>
                    <a:bodyPr/>
                    <a:lstStyle/>
                    <a:p>
                      <a:r>
                        <a:rPr lang="en-US" sz="1500"/>
                        <a:t>Period</a:t>
                      </a:r>
                    </a:p>
                  </a:txBody>
                  <a:tcPr marL="78154" marR="78154" marT="39077" marB="39077" anchor="ctr">
                    <a:lnL>
                      <a:noFill/>
                    </a:lnL>
                    <a:lnR>
                      <a:noFill/>
                    </a:lnR>
                    <a:lnT>
                      <a:noFill/>
                    </a:lnT>
                    <a:lnB>
                      <a:noFill/>
                    </a:lnB>
                  </a:tcPr>
                </a:tc>
                <a:tc>
                  <a:txBody>
                    <a:bodyPr/>
                    <a:lstStyle/>
                    <a:p>
                      <a:r>
                        <a:rPr lang="ar-SA" sz="1500"/>
                        <a:t>1858-1916</a:t>
                      </a:r>
                    </a:p>
                  </a:txBody>
                  <a:tcPr marL="78154" marR="78154" marT="39077" marB="39077" anchor="ctr">
                    <a:lnL>
                      <a:noFill/>
                    </a:lnL>
                    <a:lnR>
                      <a:noFill/>
                    </a:lnR>
                    <a:lnT>
                      <a:noFill/>
                    </a:lnT>
                    <a:lnB>
                      <a:noFill/>
                    </a:lnB>
                  </a:tcPr>
                </a:tc>
              </a:tr>
              <a:tr h="528916">
                <a:tc>
                  <a:txBody>
                    <a:bodyPr/>
                    <a:lstStyle/>
                    <a:p>
                      <a:r>
                        <a:rPr lang="en-US" sz="1500">
                          <a:hlinkClick r:id="rId5" tooltip="Literary genre"/>
                        </a:rPr>
                        <a:t>Genres</a:t>
                      </a:r>
                      <a:endParaRPr lang="en-US" sz="1500"/>
                    </a:p>
                  </a:txBody>
                  <a:tcPr marL="78154" marR="78154" marT="39077" marB="39077" anchor="ctr">
                    <a:lnL>
                      <a:noFill/>
                    </a:lnL>
                    <a:lnR>
                      <a:noFill/>
                    </a:lnR>
                    <a:lnT>
                      <a:noFill/>
                    </a:lnT>
                    <a:lnB>
                      <a:noFill/>
                    </a:lnB>
                  </a:tcPr>
                </a:tc>
                <a:tc>
                  <a:txBody>
                    <a:bodyPr/>
                    <a:lstStyle/>
                    <a:p>
                      <a:r>
                        <a:rPr lang="en-US" sz="1500"/>
                        <a:t>Civil War writings, class issues</a:t>
                      </a:r>
                    </a:p>
                  </a:txBody>
                  <a:tcPr marL="78154" marR="78154" marT="39077" marB="39077" anchor="ctr">
                    <a:lnL>
                      <a:noFill/>
                    </a:lnL>
                    <a:lnR>
                      <a:noFill/>
                    </a:lnR>
                    <a:lnT>
                      <a:noFill/>
                    </a:lnT>
                    <a:lnB>
                      <a:noFill/>
                    </a:lnB>
                  </a:tcPr>
                </a:tc>
              </a:tr>
              <a:tr h="302238">
                <a:tc>
                  <a:txBody>
                    <a:bodyPr/>
                    <a:lstStyle/>
                    <a:p>
                      <a:r>
                        <a:rPr lang="en-US" sz="1500">
                          <a:hlinkClick r:id="rId6" tooltip="Literary movement"/>
                        </a:rPr>
                        <a:t>Literary movement</a:t>
                      </a:r>
                      <a:endParaRPr lang="en-US" sz="1500"/>
                    </a:p>
                  </a:txBody>
                  <a:tcPr marL="78154" marR="78154" marT="39077" marB="39077" anchor="ctr">
                    <a:lnL>
                      <a:noFill/>
                    </a:lnL>
                    <a:lnR>
                      <a:noFill/>
                    </a:lnR>
                    <a:lnT>
                      <a:noFill/>
                    </a:lnT>
                    <a:lnB>
                      <a:noFill/>
                    </a:lnB>
                  </a:tcPr>
                </a:tc>
                <a:tc>
                  <a:txBody>
                    <a:bodyPr/>
                    <a:lstStyle/>
                    <a:p>
                      <a:r>
                        <a:rPr lang="en-US" sz="1500" dirty="0">
                          <a:hlinkClick r:id="rId7" tooltip="Realism (arts)"/>
                        </a:rPr>
                        <a:t>Realism</a:t>
                      </a:r>
                      <a:endParaRPr lang="en-US" sz="1500" dirty="0"/>
                    </a:p>
                  </a:txBody>
                  <a:tcPr marL="78154" marR="78154" marT="39077" marB="39077" anchor="ctr">
                    <a:lnL>
                      <a:noFill/>
                    </a:lnL>
                    <a:lnR>
                      <a:noFill/>
                    </a:lnR>
                    <a:lnT>
                      <a:noFill/>
                    </a:lnT>
                    <a:lnB>
                      <a:noFill/>
                    </a:lnB>
                  </a:tcPr>
                </a:tc>
              </a:tr>
            </a:tbl>
          </a:graphicData>
        </a:graphic>
      </p:graphicFrame>
      <p:pic>
        <p:nvPicPr>
          <p:cNvPr id="7189" name="Picture 1" descr="http://upload.wikimedia.org/wikipedia/commons/thumb/1/1b/William_Dean_Howells_%28ca1870%29.jpg/200px-William_Dean_Howells_%28ca1870%29.jpg"/>
          <p:cNvPicPr>
            <a:picLocks noChangeAspect="1" noChangeArrowheads="1"/>
          </p:cNvPicPr>
          <p:nvPr/>
        </p:nvPicPr>
        <p:blipFill>
          <a:blip r:embed="rId8"/>
          <a:srcRect/>
          <a:stretch>
            <a:fillRect/>
          </a:stretch>
        </p:blipFill>
        <p:spPr bwMode="auto">
          <a:xfrm>
            <a:off x="3714750" y="357188"/>
            <a:ext cx="1905000" cy="22860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eaLnBrk="1" fontAlgn="auto" hangingPunct="1">
              <a:spcAft>
                <a:spcPts val="0"/>
              </a:spcAft>
              <a:defRPr/>
            </a:pPr>
            <a:r>
              <a:rPr lang="en-US" dirty="0" smtClean="0"/>
              <a:t>William Dean Howells (1837-1920)</a:t>
            </a:r>
            <a:endParaRPr lang="ar-SA" dirty="0"/>
          </a:p>
        </p:txBody>
      </p:sp>
      <p:sp>
        <p:nvSpPr>
          <p:cNvPr id="3" name="عنصر نائب للمحتوى 2"/>
          <p:cNvSpPr>
            <a:spLocks noGrp="1"/>
          </p:cNvSpPr>
          <p:nvPr>
            <p:ph idx="1"/>
          </p:nvPr>
        </p:nvSpPr>
        <p:spPr/>
        <p:txBody>
          <a:bodyPr>
            <a:normAutofit fontScale="92500" lnSpcReduction="10000"/>
          </a:bodyPr>
          <a:lstStyle/>
          <a:p>
            <a:pPr marL="640080" lvl="1" indent="-246888" algn="just" rtl="0" eaLnBrk="1" fontAlgn="auto" hangingPunct="1">
              <a:spcAft>
                <a:spcPts val="0"/>
              </a:spcAft>
              <a:buFont typeface="Wingdings 2"/>
              <a:buChar char=""/>
              <a:defRPr/>
            </a:pPr>
            <a:r>
              <a:rPr lang="en-US" dirty="0" smtClean="0">
                <a:ea typeface="+mn-ea"/>
              </a:rPr>
              <a:t>He was the first American realist who had many followers. Under him Realism became the</a:t>
            </a:r>
            <a:r>
              <a:rPr lang="en-US" b="1" dirty="0" smtClean="0">
                <a:ea typeface="+mn-ea"/>
              </a:rPr>
              <a:t> mainstream</a:t>
            </a:r>
            <a:r>
              <a:rPr lang="en-US" dirty="0" smtClean="0">
                <a:ea typeface="+mn-ea"/>
              </a:rPr>
              <a:t> of American Literature.</a:t>
            </a:r>
          </a:p>
          <a:p>
            <a:pPr marL="640080" lvl="1" indent="-246888" algn="just" rtl="0" eaLnBrk="1" fontAlgn="auto" hangingPunct="1">
              <a:spcAft>
                <a:spcPts val="0"/>
              </a:spcAft>
              <a:buFont typeface="Wingdings 2"/>
              <a:buChar char=""/>
              <a:defRPr/>
            </a:pPr>
            <a:r>
              <a:rPr lang="en-US" dirty="0" smtClean="0">
                <a:ea typeface="+mn-ea"/>
              </a:rPr>
              <a:t>As the editor of  </a:t>
            </a:r>
            <a:r>
              <a:rPr lang="en-US" i="1" dirty="0" smtClean="0">
                <a:ea typeface="+mn-ea"/>
              </a:rPr>
              <a:t>Harper’s Monthly</a:t>
            </a:r>
            <a:r>
              <a:rPr lang="en-US" dirty="0" smtClean="0">
                <a:ea typeface="+mn-ea"/>
              </a:rPr>
              <a:t>, he made it a weapon against </a:t>
            </a:r>
            <a:r>
              <a:rPr lang="en-US" b="1" dirty="0" smtClean="0">
                <a:ea typeface="+mn-ea"/>
              </a:rPr>
              <a:t>romanticism</a:t>
            </a:r>
            <a:r>
              <a:rPr lang="en-US" dirty="0" smtClean="0">
                <a:ea typeface="+mn-ea"/>
              </a:rPr>
              <a:t> which created false views about life. He believed romantic novels make one forget life and duties. According to him novels should make one wish to be a more helpful and productive creature.</a:t>
            </a:r>
          </a:p>
          <a:p>
            <a:pPr marL="640080" lvl="1" indent="-246888" algn="just" rtl="0" eaLnBrk="1" fontAlgn="auto" hangingPunct="1">
              <a:spcAft>
                <a:spcPts val="0"/>
              </a:spcAft>
              <a:buFont typeface="Wingdings 2"/>
              <a:buChar char=""/>
              <a:defRPr/>
            </a:pPr>
            <a:r>
              <a:rPr lang="en-US" dirty="0" smtClean="0">
                <a:ea typeface="+mn-ea"/>
              </a:rPr>
              <a:t>He believed a good realist should present common people. However, unlike French realist, he believed an author should not make society uglier than it already is. American novels should depict the more smiling aspect of life not only crime and violence.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eaLnBrk="1" fontAlgn="auto" hangingPunct="1">
              <a:spcAft>
                <a:spcPts val="0"/>
              </a:spcAft>
              <a:defRPr/>
            </a:pPr>
            <a:r>
              <a:rPr lang="en-US" dirty="0" smtClean="0"/>
              <a:t>William Dean Howells (1837-1920)</a:t>
            </a:r>
            <a:endParaRPr lang="ar-SA" dirty="0"/>
          </a:p>
        </p:txBody>
      </p:sp>
      <p:sp>
        <p:nvSpPr>
          <p:cNvPr id="9219" name="عنصر نائب للمحتوى 2"/>
          <p:cNvSpPr>
            <a:spLocks noGrp="1"/>
          </p:cNvSpPr>
          <p:nvPr>
            <p:ph idx="1"/>
          </p:nvPr>
        </p:nvSpPr>
        <p:spPr/>
        <p:txBody>
          <a:bodyPr/>
          <a:lstStyle/>
          <a:p>
            <a:pPr lvl="1" algn="just" rtl="0" eaLnBrk="1" hangingPunct="1"/>
            <a:r>
              <a:rPr lang="en-US" smtClean="0">
                <a:cs typeface="Majalla UI"/>
              </a:rPr>
              <a:t>Artist and art should serve poor people. So, Howells attacked the capitalism of America and argued for the unity of all people in society.</a:t>
            </a:r>
          </a:p>
          <a:p>
            <a:pPr lvl="1" algn="just" rtl="0" eaLnBrk="1" hangingPunct="1"/>
            <a:r>
              <a:rPr lang="en-US" smtClean="0">
                <a:cs typeface="Majalla UI"/>
              </a:rPr>
              <a:t>He began to write “</a:t>
            </a:r>
            <a:r>
              <a:rPr lang="en-US" b="1" smtClean="0">
                <a:cs typeface="Majalla UI"/>
              </a:rPr>
              <a:t>Utopian” </a:t>
            </a:r>
            <a:r>
              <a:rPr lang="en-US" smtClean="0">
                <a:cs typeface="Majalla UI"/>
              </a:rPr>
              <a:t>novels about an ideal society with perfect justice and happiness.</a:t>
            </a:r>
          </a:p>
          <a:p>
            <a:pPr lvl="1" algn="just" rtl="0" eaLnBrk="1" hangingPunct="1"/>
            <a:r>
              <a:rPr lang="en-US" smtClean="0">
                <a:cs typeface="Majalla UI"/>
              </a:rPr>
              <a:t>Howells’ novel </a:t>
            </a:r>
            <a:r>
              <a:rPr lang="en-US" i="1" smtClean="0">
                <a:cs typeface="Majalla UI"/>
              </a:rPr>
              <a:t>A Modern Instance</a:t>
            </a:r>
            <a:r>
              <a:rPr lang="en-US" smtClean="0">
                <a:cs typeface="Majalla UI"/>
              </a:rPr>
              <a:t> (1882) shocked the public since it was about divorce; a subject that is not discussed openly.</a:t>
            </a:r>
          </a:p>
          <a:p>
            <a:pPr lvl="1" algn="just" rtl="0" eaLnBrk="1" hangingPunct="1"/>
            <a:r>
              <a:rPr lang="en-US" smtClean="0">
                <a:cs typeface="Majalla UI"/>
              </a:rPr>
              <a:t>In </a:t>
            </a:r>
            <a:r>
              <a:rPr lang="en-US" i="1" smtClean="0">
                <a:cs typeface="Majalla UI"/>
              </a:rPr>
              <a:t>A Hazard of New Fortune</a:t>
            </a:r>
            <a:r>
              <a:rPr lang="en-US" smtClean="0">
                <a:cs typeface="Majalla UI"/>
              </a:rPr>
              <a:t>, he turns a way from the smiling aspect of life and presents a man who learns about the sufferings of poor people in society.</a:t>
            </a:r>
            <a:endParaRPr lang="ar-SA"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عنوان 1"/>
          <p:cNvSpPr>
            <a:spLocks noGrp="1"/>
          </p:cNvSpPr>
          <p:nvPr>
            <p:ph type="title"/>
          </p:nvPr>
        </p:nvSpPr>
        <p:spPr/>
        <p:txBody>
          <a:bodyPr/>
          <a:lstStyle/>
          <a:p>
            <a:pPr algn="ctr" eaLnBrk="1" hangingPunct="1"/>
            <a:r>
              <a:rPr lang="en-US" smtClean="0">
                <a:cs typeface="Traditional Arabic" pitchFamily="2" charset="-78"/>
              </a:rPr>
              <a:t>Naturalism</a:t>
            </a:r>
            <a:endParaRPr lang="ar-SA" smtClean="0"/>
          </a:p>
        </p:txBody>
      </p:sp>
      <p:sp>
        <p:nvSpPr>
          <p:cNvPr id="3" name="عنصر نائب للمحتوى 2"/>
          <p:cNvSpPr>
            <a:spLocks noGrp="1"/>
          </p:cNvSpPr>
          <p:nvPr>
            <p:ph idx="1"/>
          </p:nvPr>
        </p:nvSpPr>
        <p:spPr/>
        <p:txBody>
          <a:bodyPr>
            <a:normAutofit fontScale="92500" lnSpcReduction="10000"/>
          </a:bodyPr>
          <a:lstStyle/>
          <a:p>
            <a:pPr marL="640080" lvl="1" indent="-246888" algn="just" rtl="0" eaLnBrk="1" fontAlgn="auto" hangingPunct="1">
              <a:spcAft>
                <a:spcPts val="0"/>
              </a:spcAft>
              <a:buFont typeface="Wingdings 2"/>
              <a:buChar char=""/>
              <a:defRPr/>
            </a:pPr>
            <a:r>
              <a:rPr lang="en-US" dirty="0" smtClean="0">
                <a:ea typeface="+mn-ea"/>
              </a:rPr>
              <a:t>In 1890s many realist writers became naturalists. </a:t>
            </a:r>
            <a:r>
              <a:rPr lang="en-US" b="1" dirty="0" smtClean="0">
                <a:ea typeface="+mn-ea"/>
              </a:rPr>
              <a:t>Naturalism </a:t>
            </a:r>
            <a:r>
              <a:rPr lang="en-US" dirty="0" smtClean="0">
                <a:ea typeface="+mn-ea"/>
              </a:rPr>
              <a:t>was created by the French novelist Emile Zola.</a:t>
            </a:r>
          </a:p>
          <a:p>
            <a:pPr marL="640080" lvl="1" indent="-246888" algn="just" rtl="0" eaLnBrk="1" fontAlgn="auto" hangingPunct="1">
              <a:spcAft>
                <a:spcPts val="0"/>
              </a:spcAft>
              <a:buFont typeface="Wingdings 2"/>
              <a:buChar char=""/>
              <a:defRPr/>
            </a:pPr>
            <a:r>
              <a:rPr lang="en-US" dirty="0" smtClean="0">
                <a:ea typeface="+mn-ea"/>
              </a:rPr>
              <a:t>Naturalists use knowledge and discoveries to study the human life. They believe people are not free, but their lives and beliefs are controlled by social, economic and psychological causes.</a:t>
            </a:r>
          </a:p>
          <a:p>
            <a:pPr marL="640080" lvl="1" indent="-246888" algn="just" rtl="0" eaLnBrk="1" fontAlgn="auto" hangingPunct="1">
              <a:spcAft>
                <a:spcPts val="0"/>
              </a:spcAft>
              <a:buFont typeface="Wingdings 2"/>
              <a:buChar char=""/>
              <a:defRPr/>
            </a:pPr>
            <a:r>
              <a:rPr lang="en-US" dirty="0" smtClean="0">
                <a:ea typeface="+mn-ea"/>
              </a:rPr>
              <a:t>Naturalistic writers believed that the laws behind the forces that govern human lives might be studied and understood. Naturalistic writers thus used a version of the scientific method to write their novels; they studied human beings governed by their instincts and passions as well as the ways in which the characters' lives were governed by forces of heredity and environment.</a:t>
            </a:r>
            <a:endParaRPr lang="ar-SA" dirty="0">
              <a:ea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عنوان 1"/>
          <p:cNvSpPr>
            <a:spLocks noGrp="1"/>
          </p:cNvSpPr>
          <p:nvPr>
            <p:ph type="title"/>
          </p:nvPr>
        </p:nvSpPr>
        <p:spPr/>
        <p:txBody>
          <a:bodyPr/>
          <a:lstStyle/>
          <a:p>
            <a:pPr algn="ctr" eaLnBrk="1" hangingPunct="1"/>
            <a:r>
              <a:rPr lang="en-US" smtClean="0">
                <a:cs typeface="Traditional Arabic" pitchFamily="2" charset="-78"/>
              </a:rPr>
              <a:t>Characteristics of Naturalism</a:t>
            </a:r>
            <a:endParaRPr lang="ar-SA" smtClean="0"/>
          </a:p>
        </p:txBody>
      </p:sp>
      <p:sp>
        <p:nvSpPr>
          <p:cNvPr id="3" name="عنصر نائب للمحتوى 2"/>
          <p:cNvSpPr>
            <a:spLocks noGrp="1"/>
          </p:cNvSpPr>
          <p:nvPr>
            <p:ph idx="1"/>
          </p:nvPr>
        </p:nvSpPr>
        <p:spPr/>
        <p:txBody>
          <a:bodyPr>
            <a:normAutofit fontScale="85000" lnSpcReduction="20000"/>
          </a:bodyPr>
          <a:lstStyle/>
          <a:p>
            <a:pPr marL="274320" indent="-274320" algn="l" rtl="0" eaLnBrk="1" fontAlgn="auto" hangingPunct="1">
              <a:spcAft>
                <a:spcPts val="0"/>
              </a:spcAft>
              <a:buClr>
                <a:schemeClr val="accent3"/>
              </a:buClr>
              <a:buFont typeface="Wingdings 2"/>
              <a:buChar char=""/>
              <a:defRPr/>
            </a:pPr>
            <a:endParaRPr lang="en-US" sz="2900" dirty="0" smtClean="0">
              <a:ea typeface="+mn-ea"/>
            </a:endParaRPr>
          </a:p>
          <a:p>
            <a:pPr marL="274320" indent="-274320" algn="just" rtl="0" eaLnBrk="1" fontAlgn="auto" hangingPunct="1">
              <a:spcAft>
                <a:spcPts val="0"/>
              </a:spcAft>
              <a:buClr>
                <a:schemeClr val="accent3"/>
              </a:buClr>
              <a:buFont typeface="Wingdings 2"/>
              <a:buChar char=""/>
              <a:defRPr/>
            </a:pPr>
            <a:r>
              <a:rPr lang="en-US" sz="2900" dirty="0" smtClean="0">
                <a:ea typeface="+mn-ea"/>
              </a:rPr>
              <a:t> The </a:t>
            </a:r>
            <a:r>
              <a:rPr lang="en-US" sz="2900" b="1" dirty="0" smtClean="0">
                <a:ea typeface="+mn-ea"/>
              </a:rPr>
              <a:t>characters</a:t>
            </a:r>
            <a:r>
              <a:rPr lang="en-US" sz="2900" dirty="0" smtClean="0">
                <a:ea typeface="+mn-ea"/>
              </a:rPr>
              <a:t> are usually ill-educated or lower-class characters whose lives are governed by the forces of heredity, instinct, and passion.</a:t>
            </a:r>
          </a:p>
          <a:p>
            <a:pPr marL="274320" indent="-274320" algn="just" rtl="0" eaLnBrk="1" fontAlgn="auto" hangingPunct="1">
              <a:spcAft>
                <a:spcPts val="0"/>
              </a:spcAft>
              <a:buClr>
                <a:schemeClr val="accent3"/>
              </a:buClr>
              <a:buFont typeface="Wingdings 2"/>
              <a:buChar char=""/>
              <a:defRPr/>
            </a:pPr>
            <a:endParaRPr lang="en-US" sz="2900" dirty="0" smtClean="0">
              <a:ea typeface="+mn-ea"/>
            </a:endParaRPr>
          </a:p>
          <a:p>
            <a:pPr marL="274320" indent="-274320" algn="just" rtl="0" eaLnBrk="1" fontAlgn="auto" hangingPunct="1">
              <a:spcAft>
                <a:spcPts val="0"/>
              </a:spcAft>
              <a:buClr>
                <a:schemeClr val="accent3"/>
              </a:buClr>
              <a:buFont typeface="Wingdings 2"/>
              <a:buChar char=""/>
              <a:defRPr/>
            </a:pPr>
            <a:r>
              <a:rPr lang="en-US" sz="2900" dirty="0" smtClean="0">
                <a:ea typeface="+mn-ea"/>
              </a:rPr>
              <a:t>The </a:t>
            </a:r>
            <a:r>
              <a:rPr lang="en-US" sz="2900" b="1" dirty="0" smtClean="0">
                <a:ea typeface="+mn-ea"/>
              </a:rPr>
              <a:t>setting </a:t>
            </a:r>
            <a:r>
              <a:rPr lang="en-US" sz="2900" dirty="0" smtClean="0">
                <a:ea typeface="+mn-ea"/>
              </a:rPr>
              <a:t>is frequently an urban setting.</a:t>
            </a:r>
          </a:p>
          <a:p>
            <a:pPr marL="274320" indent="-274320" algn="just" rtl="0" eaLnBrk="1" fontAlgn="auto" hangingPunct="1">
              <a:spcAft>
                <a:spcPts val="0"/>
              </a:spcAft>
              <a:buClr>
                <a:schemeClr val="accent3"/>
              </a:buClr>
              <a:buFont typeface="Wingdings 2"/>
              <a:buChar char=""/>
              <a:defRPr/>
            </a:pPr>
            <a:endParaRPr lang="en-US" sz="2900" dirty="0" smtClean="0">
              <a:ea typeface="+mn-ea"/>
            </a:endParaRPr>
          </a:p>
          <a:p>
            <a:pPr marL="274320" indent="-274320" algn="just" rtl="0" eaLnBrk="1" fontAlgn="auto" hangingPunct="1">
              <a:spcAft>
                <a:spcPts val="0"/>
              </a:spcAft>
              <a:buClr>
                <a:schemeClr val="accent3"/>
              </a:buClr>
              <a:buFont typeface="Wingdings 2"/>
              <a:buChar char=""/>
              <a:defRPr/>
            </a:pPr>
            <a:r>
              <a:rPr lang="en-US" sz="2900" dirty="0" smtClean="0">
                <a:ea typeface="+mn-ea"/>
              </a:rPr>
              <a:t>Some techniques are:</a:t>
            </a:r>
          </a:p>
          <a:p>
            <a:pPr marL="514350" indent="-514350" algn="just" rtl="0" eaLnBrk="1" fontAlgn="auto" hangingPunct="1">
              <a:spcAft>
                <a:spcPts val="0"/>
              </a:spcAft>
              <a:buClr>
                <a:schemeClr val="accent3"/>
              </a:buClr>
              <a:buFont typeface="Wingdings 2"/>
              <a:buAutoNum type="arabicPeriod"/>
              <a:defRPr/>
            </a:pPr>
            <a:r>
              <a:rPr lang="en-US" sz="2900" dirty="0" smtClean="0">
                <a:ea typeface="+mn-ea"/>
              </a:rPr>
              <a:t>Pessimism: often, one or more characters will continue to repeat one line or phrase that tends to have a pessimistic connotation, sometimes emphasizing the inevitability of death.</a:t>
            </a:r>
          </a:p>
          <a:p>
            <a:pPr marL="274320" indent="-274320" algn="l" rtl="0" eaLnBrk="1" fontAlgn="auto" hangingPunct="1">
              <a:spcAft>
                <a:spcPts val="0"/>
              </a:spcAft>
              <a:buClr>
                <a:schemeClr val="accent3"/>
              </a:buClr>
              <a:buFont typeface="Wingdings 2"/>
              <a:buChar char=""/>
              <a:defRPr/>
            </a:pPr>
            <a:endParaRPr lang="en-US" dirty="0" smtClean="0">
              <a:ea typeface="+mn-ea"/>
            </a:endParaRPr>
          </a:p>
          <a:p>
            <a:pPr marL="274320" indent="-274320" eaLnBrk="1" fontAlgn="auto" hangingPunct="1">
              <a:spcAft>
                <a:spcPts val="0"/>
              </a:spcAft>
              <a:buClr>
                <a:schemeClr val="accent3"/>
              </a:buClr>
              <a:buFont typeface="Wingdings 2"/>
              <a:buChar char=""/>
              <a:defRPr/>
            </a:pPr>
            <a:endParaRPr lang="ar-SA" dirty="0">
              <a:ea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850"/>
            <a:ext cx="8229600" cy="80963"/>
          </a:xfrm>
        </p:spPr>
        <p:txBody>
          <a:bodyPr>
            <a:normAutofit fontScale="90000"/>
          </a:bodyPr>
          <a:lstStyle/>
          <a:p>
            <a:pPr eaLnBrk="1" fontAlgn="auto" hangingPunct="1">
              <a:spcAft>
                <a:spcPts val="0"/>
              </a:spcAft>
              <a:defRPr/>
            </a:pPr>
            <a:endParaRPr lang="ar-SA" dirty="0"/>
          </a:p>
        </p:txBody>
      </p:sp>
      <p:sp>
        <p:nvSpPr>
          <p:cNvPr id="3" name="عنصر نائب للمحتوى 2"/>
          <p:cNvSpPr>
            <a:spLocks noGrp="1"/>
          </p:cNvSpPr>
          <p:nvPr>
            <p:ph idx="1"/>
          </p:nvPr>
        </p:nvSpPr>
        <p:spPr>
          <a:xfrm>
            <a:off x="457200" y="928688"/>
            <a:ext cx="8229600" cy="5395912"/>
          </a:xfrm>
        </p:spPr>
        <p:txBody>
          <a:bodyPr>
            <a:normAutofit/>
          </a:bodyPr>
          <a:lstStyle/>
          <a:p>
            <a:pPr marL="514350" indent="-514350" algn="just" rtl="0" eaLnBrk="1" fontAlgn="auto" hangingPunct="1">
              <a:spcAft>
                <a:spcPts val="0"/>
              </a:spcAft>
              <a:buClr>
                <a:schemeClr val="accent3"/>
              </a:buClr>
              <a:buFont typeface="Wingdings 2"/>
              <a:buAutoNum type="arabicPeriod"/>
              <a:defRPr/>
            </a:pPr>
            <a:r>
              <a:rPr lang="en-US" sz="2000" dirty="0" smtClean="0">
                <a:ea typeface="+mn-ea"/>
              </a:rPr>
              <a:t>Another characteristic of literary naturalism is detachment from the story. The author often tries to maintain a tone that will be experienced as 'objective.' Also, an author will sometimes achieve detachment by creating nameless characters. This puts the focus on the plot and what happens to the character, rather than the characters themselves.</a:t>
            </a:r>
          </a:p>
          <a:p>
            <a:pPr marL="514350" indent="-514350" algn="just" rtl="0" eaLnBrk="1" fontAlgn="auto" hangingPunct="1">
              <a:spcAft>
                <a:spcPts val="0"/>
              </a:spcAft>
              <a:buClr>
                <a:schemeClr val="accent3"/>
              </a:buClr>
              <a:buFont typeface="Wingdings 2"/>
              <a:buAutoNum type="arabicPeriod"/>
              <a:defRPr/>
            </a:pPr>
            <a:r>
              <a:rPr lang="en-US" sz="2000" dirty="0" smtClean="0">
                <a:ea typeface="+mn-ea"/>
              </a:rPr>
              <a:t> Another characteristic of naturalism is determinism. Determinism is basically the opposite of the notion of free will. For determinism, the idea that individual characters have a direct influence on the course of their lives is supplanted by a focus on nature or fate. Often, a naturalist author will lead the reader to believe a character's fate has been pre-determined, usually by environmental factors, and that he/she can do nothing about it. </a:t>
            </a:r>
          </a:p>
          <a:p>
            <a:pPr marL="514350" indent="-514350" algn="just" rtl="0" eaLnBrk="1" fontAlgn="auto" hangingPunct="1">
              <a:spcAft>
                <a:spcPts val="0"/>
              </a:spcAft>
              <a:buClr>
                <a:schemeClr val="accent3"/>
              </a:buClr>
              <a:buFont typeface="Wingdings 2"/>
              <a:buAutoNum type="arabicPeriod"/>
              <a:defRPr/>
            </a:pPr>
            <a:r>
              <a:rPr lang="en-US" sz="2000" dirty="0" smtClean="0">
                <a:ea typeface="+mn-ea"/>
              </a:rPr>
              <a:t>Another common characteristic is a surprising twist at the end of the story.</a:t>
            </a:r>
          </a:p>
          <a:p>
            <a:pPr marL="274320" indent="-274320" eaLnBrk="1" fontAlgn="auto" hangingPunct="1">
              <a:spcAft>
                <a:spcPts val="0"/>
              </a:spcAft>
              <a:buClr>
                <a:schemeClr val="accent3"/>
              </a:buClr>
              <a:buFont typeface="Wingdings 2"/>
              <a:buChar char=""/>
              <a:defRPr/>
            </a:pPr>
            <a:endParaRPr lang="ar-SA" sz="2000" dirty="0">
              <a:ea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عنوان 1"/>
          <p:cNvSpPr>
            <a:spLocks noGrp="1"/>
          </p:cNvSpPr>
          <p:nvPr>
            <p:ph type="title"/>
          </p:nvPr>
        </p:nvSpPr>
        <p:spPr/>
        <p:txBody>
          <a:bodyPr/>
          <a:lstStyle/>
          <a:p>
            <a:pPr algn="ctr" eaLnBrk="1" hangingPunct="1"/>
            <a:r>
              <a:rPr lang="en-US" smtClean="0">
                <a:cs typeface="Traditional Arabic" pitchFamily="2" charset="-78"/>
              </a:rPr>
              <a:t>Naturalism Themes</a:t>
            </a:r>
            <a:endParaRPr lang="ar-SA" smtClean="0"/>
          </a:p>
        </p:txBody>
      </p:sp>
      <p:sp>
        <p:nvSpPr>
          <p:cNvPr id="3" name="عنصر نائب للمحتوى 2"/>
          <p:cNvSpPr>
            <a:spLocks noGrp="1"/>
          </p:cNvSpPr>
          <p:nvPr>
            <p:ph idx="1"/>
          </p:nvPr>
        </p:nvSpPr>
        <p:spPr/>
        <p:txBody>
          <a:bodyPr>
            <a:normAutofit fontScale="92500" lnSpcReduction="10000"/>
          </a:bodyPr>
          <a:lstStyle/>
          <a:p>
            <a:pPr marL="274320" indent="-274320" algn="just" rtl="0" eaLnBrk="1" fontAlgn="auto" hangingPunct="1">
              <a:spcAft>
                <a:spcPts val="0"/>
              </a:spcAft>
              <a:buClr>
                <a:schemeClr val="accent3"/>
              </a:buClr>
              <a:buFont typeface="Wingdings 2"/>
              <a:buChar char=""/>
              <a:defRPr/>
            </a:pPr>
            <a:r>
              <a:rPr lang="en-US" dirty="0" smtClean="0">
                <a:ea typeface="+mn-ea"/>
              </a:rPr>
              <a:t>1. Survival, determinism, violence, and taboo are key themes. </a:t>
            </a:r>
          </a:p>
          <a:p>
            <a:pPr marL="274320" indent="-274320" algn="just" rtl="0" eaLnBrk="1" fontAlgn="auto" hangingPunct="1">
              <a:spcAft>
                <a:spcPts val="0"/>
              </a:spcAft>
              <a:buClr>
                <a:schemeClr val="accent3"/>
              </a:buClr>
              <a:buFont typeface="Wingdings 2"/>
              <a:buChar char=""/>
              <a:defRPr/>
            </a:pPr>
            <a:r>
              <a:rPr lang="en-US" dirty="0" smtClean="0">
                <a:ea typeface="+mn-ea"/>
              </a:rPr>
              <a:t>2. The strong emotions such as lust, greed, or the desire for dominance or pleasure; and the fight for survival are also some naturalistic themes . </a:t>
            </a:r>
          </a:p>
          <a:p>
            <a:pPr marL="274320" indent="-274320" algn="just" rtl="0" eaLnBrk="1" fontAlgn="auto" hangingPunct="1">
              <a:spcAft>
                <a:spcPts val="0"/>
              </a:spcAft>
              <a:buClr>
                <a:schemeClr val="accent3"/>
              </a:buClr>
              <a:buFont typeface="Wingdings 2"/>
              <a:buChar char=""/>
              <a:defRPr/>
            </a:pPr>
            <a:r>
              <a:rPr lang="en-US" dirty="0" smtClean="0">
                <a:ea typeface="+mn-ea"/>
              </a:rPr>
              <a:t>3. Nature as an indifferent force acting on the lives of human beings. </a:t>
            </a:r>
          </a:p>
          <a:p>
            <a:pPr marL="274320" indent="-274320" algn="just" rtl="0" eaLnBrk="1" fontAlgn="auto" hangingPunct="1">
              <a:spcAft>
                <a:spcPts val="0"/>
              </a:spcAft>
              <a:buClr>
                <a:schemeClr val="accent3"/>
              </a:buClr>
              <a:buFont typeface="Wingdings 2"/>
              <a:buChar char=""/>
              <a:defRPr/>
            </a:pPr>
            <a:r>
              <a:rPr lang="en-US" dirty="0" smtClean="0">
                <a:ea typeface="+mn-ea"/>
              </a:rPr>
              <a:t>4. The forces of heredity and environment as they affect--and afflict--individual lives. </a:t>
            </a:r>
          </a:p>
          <a:p>
            <a:pPr marL="274320" indent="-274320" algn="just" rtl="0" eaLnBrk="1" fontAlgn="auto" hangingPunct="1">
              <a:spcAft>
                <a:spcPts val="0"/>
              </a:spcAft>
              <a:buClr>
                <a:schemeClr val="accent3"/>
              </a:buClr>
              <a:buFont typeface="Wingdings 2"/>
              <a:buChar char=""/>
              <a:defRPr/>
            </a:pPr>
            <a:r>
              <a:rPr lang="en-US" dirty="0" smtClean="0">
                <a:ea typeface="+mn-ea"/>
              </a:rPr>
              <a:t>5. An indifferent, deterministic universe. Naturalistic texts often describe the human attempts to exercise free will, in a universe where free will as an illusion.</a:t>
            </a:r>
          </a:p>
          <a:p>
            <a:pPr marL="274320" indent="-274320" eaLnBrk="1" fontAlgn="auto" hangingPunct="1">
              <a:spcAft>
                <a:spcPts val="0"/>
              </a:spcAft>
              <a:buClr>
                <a:schemeClr val="accent3"/>
              </a:buClr>
              <a:buFont typeface="Wingdings 2"/>
              <a:buChar char=""/>
              <a:defRPr/>
            </a:pPr>
            <a:endParaRPr lang="ar-SA" dirty="0">
              <a:ea typeface="+mn-ea"/>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752</TotalTime>
  <Words>2052</Words>
  <Application>Microsoft Office PowerPoint</Application>
  <PresentationFormat>عرض على الشاشة (3:4)‏</PresentationFormat>
  <Paragraphs>135</Paragraphs>
  <Slides>24</Slides>
  <Notes>1</Notes>
  <HiddenSlides>0</HiddenSlides>
  <MMClips>0</MMClips>
  <ScaleCrop>false</ScaleCrop>
  <HeadingPairs>
    <vt:vector size="4" baseType="variant">
      <vt:variant>
        <vt:lpstr>سمة</vt:lpstr>
      </vt:variant>
      <vt:variant>
        <vt:i4>1</vt:i4>
      </vt:variant>
      <vt:variant>
        <vt:lpstr>عناوين الشرائح</vt:lpstr>
      </vt:variant>
      <vt:variant>
        <vt:i4>24</vt:i4>
      </vt:variant>
    </vt:vector>
  </HeadingPairs>
  <TitlesOfParts>
    <vt:vector size="25" baseType="lpstr">
      <vt:lpstr>تدفق</vt:lpstr>
      <vt:lpstr>Modern American Novel Third Lecture Mrs. Nouf Al-kHATTABI</vt:lpstr>
      <vt:lpstr>Realism</vt:lpstr>
      <vt:lpstr>الشريحة 3</vt:lpstr>
      <vt:lpstr>William Dean Howells (1837-1920)</vt:lpstr>
      <vt:lpstr>William Dean Howells (1837-1920)</vt:lpstr>
      <vt:lpstr>Naturalism</vt:lpstr>
      <vt:lpstr>Characteristics of Naturalism</vt:lpstr>
      <vt:lpstr>الشريحة 8</vt:lpstr>
      <vt:lpstr>Naturalism Themes</vt:lpstr>
      <vt:lpstr>الشريحة 10</vt:lpstr>
      <vt:lpstr>Stephen Crane (1871-1900)</vt:lpstr>
      <vt:lpstr>Crane’s Most Famous Works</vt:lpstr>
      <vt:lpstr>At the Turn of the Century</vt:lpstr>
      <vt:lpstr>الشريحة 14</vt:lpstr>
      <vt:lpstr>Frank Norris (1870-1902)</vt:lpstr>
      <vt:lpstr>الشريحة 16</vt:lpstr>
      <vt:lpstr>Jack London (1876-1916)</vt:lpstr>
      <vt:lpstr>Jack London’s works</vt:lpstr>
      <vt:lpstr>Muckraker Era</vt:lpstr>
      <vt:lpstr>الشريحة 20</vt:lpstr>
      <vt:lpstr>Upton Sinclair (1878-1968)</vt:lpstr>
      <vt:lpstr>الشريحة 22</vt:lpstr>
      <vt:lpstr>O. Henry (1862-1910)</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sony</dc:creator>
  <cp:lastModifiedBy>sony</cp:lastModifiedBy>
  <cp:revision>61</cp:revision>
  <dcterms:created xsi:type="dcterms:W3CDTF">2010-03-16T17:59:36Z</dcterms:created>
  <dcterms:modified xsi:type="dcterms:W3CDTF">2010-03-22T00:48:01Z</dcterms:modified>
</cp:coreProperties>
</file>